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33" r:id="rId2"/>
    <p:sldId id="296" r:id="rId3"/>
    <p:sldId id="325" r:id="rId4"/>
    <p:sldId id="294" r:id="rId5"/>
    <p:sldId id="295" r:id="rId6"/>
    <p:sldId id="334" r:id="rId7"/>
    <p:sldId id="398" r:id="rId8"/>
    <p:sldId id="394" r:id="rId9"/>
    <p:sldId id="322" r:id="rId10"/>
    <p:sldId id="310" r:id="rId11"/>
    <p:sldId id="396" r:id="rId12"/>
    <p:sldId id="395" r:id="rId13"/>
    <p:sldId id="397" r:id="rId14"/>
    <p:sldId id="371" r:id="rId15"/>
    <p:sldId id="275" r:id="rId16"/>
    <p:sldId id="399" r:id="rId17"/>
    <p:sldId id="400" r:id="rId18"/>
    <p:sldId id="401" r:id="rId19"/>
    <p:sldId id="402" r:id="rId20"/>
    <p:sldId id="403" r:id="rId21"/>
    <p:sldId id="299" r:id="rId22"/>
    <p:sldId id="305" r:id="rId23"/>
    <p:sldId id="303" r:id="rId24"/>
    <p:sldId id="316" r:id="rId25"/>
    <p:sldId id="404" r:id="rId26"/>
    <p:sldId id="405" r:id="rId27"/>
    <p:sldId id="406" r:id="rId28"/>
    <p:sldId id="407" r:id="rId29"/>
    <p:sldId id="408" r:id="rId30"/>
    <p:sldId id="337" r:id="rId31"/>
    <p:sldId id="315" r:id="rId32"/>
    <p:sldId id="409" r:id="rId33"/>
    <p:sldId id="410" r:id="rId34"/>
    <p:sldId id="411"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99"/>
    <a:srgbClr val="008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9" autoAdjust="0"/>
    <p:restoredTop sz="94624" autoAdjust="0"/>
  </p:normalViewPr>
  <p:slideViewPr>
    <p:cSldViewPr>
      <p:cViewPr varScale="1">
        <p:scale>
          <a:sx n="61" d="100"/>
          <a:sy n="61" d="100"/>
        </p:scale>
        <p:origin x="72" y="582"/>
      </p:cViewPr>
      <p:guideLst>
        <p:guide orient="horz" pos="2160"/>
        <p:guide pos="2880"/>
      </p:guideLst>
    </p:cSldViewPr>
  </p:slideViewPr>
  <p:outlineViewPr>
    <p:cViewPr>
      <p:scale>
        <a:sx n="33" d="100"/>
        <a:sy n="33" d="100"/>
      </p:scale>
      <p:origin x="0" y="259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FE34C-63DE-412F-B976-58BC243A2370}" type="datetimeFigureOut">
              <a:rPr lang="ru-RU" smtClean="0"/>
              <a:pPr/>
              <a:t>ср, 09.03.2022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AB4736-33E4-4C6D-AF79-993D1E631C78}" type="slidenum">
              <a:rPr lang="ru-RU" smtClean="0"/>
              <a:pPr/>
              <a:t>‹#›</a:t>
            </a:fld>
            <a:endParaRPr lang="ru-RU"/>
          </a:p>
        </p:txBody>
      </p:sp>
    </p:spTree>
    <p:extLst>
      <p:ext uri="{BB962C8B-B14F-4D97-AF65-F5344CB8AC3E}">
        <p14:creationId xmlns:p14="http://schemas.microsoft.com/office/powerpoint/2010/main" val="171568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EE395C6-32BF-4B33-8FD8-9FF9D8A2828B}" type="datetimeFigureOut">
              <a:rPr lang="ru-RU" smtClean="0"/>
              <a:pPr/>
              <a:t>ср, 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3ECB31-D1CC-4840-A3DC-357EA4BB0C8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E395C6-32BF-4B33-8FD8-9FF9D8A2828B}" type="datetimeFigureOut">
              <a:rPr lang="ru-RU" smtClean="0"/>
              <a:pPr/>
              <a:t>ср, 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3ECB31-D1CC-4840-A3DC-357EA4BB0C8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E395C6-32BF-4B33-8FD8-9FF9D8A2828B}" type="datetimeFigureOut">
              <a:rPr lang="ru-RU" smtClean="0"/>
              <a:pPr/>
              <a:t>ср, 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3ECB31-D1CC-4840-A3DC-357EA4BB0C8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E395C6-32BF-4B33-8FD8-9FF9D8A2828B}" type="datetimeFigureOut">
              <a:rPr lang="ru-RU" smtClean="0"/>
              <a:pPr/>
              <a:t>ср, 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3ECB31-D1CC-4840-A3DC-357EA4BB0C8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E395C6-32BF-4B33-8FD8-9FF9D8A2828B}" type="datetimeFigureOut">
              <a:rPr lang="ru-RU" smtClean="0"/>
              <a:pPr/>
              <a:t>ср, 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3ECB31-D1CC-4840-A3DC-357EA4BB0C8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EE395C6-32BF-4B33-8FD8-9FF9D8A2828B}" type="datetimeFigureOut">
              <a:rPr lang="ru-RU" smtClean="0"/>
              <a:pPr/>
              <a:t>ср, 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3ECB31-D1CC-4840-A3DC-357EA4BB0C8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EE395C6-32BF-4B33-8FD8-9FF9D8A2828B}" type="datetimeFigureOut">
              <a:rPr lang="ru-RU" smtClean="0"/>
              <a:pPr/>
              <a:t>ср, 09.03.2022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73ECB31-D1CC-4840-A3DC-357EA4BB0C8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E395C6-32BF-4B33-8FD8-9FF9D8A2828B}" type="datetimeFigureOut">
              <a:rPr lang="ru-RU" smtClean="0"/>
              <a:pPr/>
              <a:t>ср, 09.03.2022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73ECB31-D1CC-4840-A3DC-357EA4BB0C8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E395C6-32BF-4B33-8FD8-9FF9D8A2828B}" type="datetimeFigureOut">
              <a:rPr lang="ru-RU" smtClean="0"/>
              <a:pPr/>
              <a:t>ср, 09.03.2022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73ECB31-D1CC-4840-A3DC-357EA4BB0C8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E395C6-32BF-4B33-8FD8-9FF9D8A2828B}" type="datetimeFigureOut">
              <a:rPr lang="ru-RU" smtClean="0"/>
              <a:pPr/>
              <a:t>ср, 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3ECB31-D1CC-4840-A3DC-357EA4BB0C8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E395C6-32BF-4B33-8FD8-9FF9D8A2828B}" type="datetimeFigureOut">
              <a:rPr lang="ru-RU" smtClean="0"/>
              <a:pPr/>
              <a:t>ср, 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3ECB31-D1CC-4840-A3DC-357EA4BB0C8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49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395C6-32BF-4B33-8FD8-9FF9D8A2828B}" type="datetimeFigureOut">
              <a:rPr lang="ru-RU" smtClean="0"/>
              <a:pPr/>
              <a:t>ср, 09.03.2022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ECB31-D1CC-4840-A3DC-357EA4BB0C8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428728" y="285728"/>
            <a:ext cx="7358114" cy="7478970"/>
          </a:xfrm>
          <a:prstGeom prst="rect">
            <a:avLst/>
          </a:prstGeom>
          <a:noFill/>
        </p:spPr>
        <p:txBody>
          <a:bodyPr wrap="square" lIns="91440" tIns="45720" rIns="91440" bIns="45720">
            <a:spAutoFit/>
          </a:bodyPr>
          <a:lstStyle/>
          <a:p>
            <a:pPr algn="ctr"/>
            <a:r>
              <a:rPr lang="ru-RU" sz="2000" spc="-100" dirty="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t>Региональный семинар </a:t>
            </a:r>
          </a:p>
          <a:p>
            <a:pPr algn="ctr"/>
            <a:r>
              <a:rPr lang="ru-RU" sz="2000" spc="-100" dirty="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t>«Внедрение инновационных форм и методов </a:t>
            </a:r>
          </a:p>
          <a:p>
            <a:pPr algn="ctr"/>
            <a:r>
              <a:rPr lang="ru-RU" sz="2000" spc="-100" dirty="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t>в процессе обучения на отделении изобразительного искусства ДШИ»</a:t>
            </a:r>
          </a:p>
          <a:p>
            <a:pPr algn="ctr"/>
            <a:endParaRPr lang="ru-RU" sz="2400"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endParaRPr>
          </a:p>
          <a:p>
            <a:pPr algn="ctr"/>
            <a:r>
              <a:rPr lang="ru-RU" sz="2400"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t>Наглядно-методическое   пособие </a:t>
            </a:r>
            <a:endParaRPr lang="ru-RU" sz="2400"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endParaRPr>
          </a:p>
          <a:p>
            <a:pPr algn="ctr"/>
            <a:r>
              <a:rPr lang="ru-RU" sz="2400" spc="-100" smtClean="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t> </a:t>
            </a:r>
            <a:r>
              <a:rPr lang="ru-RU" sz="2400" spc="-100" dirty="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t>на тему:</a:t>
            </a:r>
            <a:r>
              <a:rPr lang="ru-RU" sz="1600" b="1">
                <a:solidFill>
                  <a:srgbClr val="FFC000"/>
                </a:solidFill>
              </a:rPr>
              <a:t/>
            </a:r>
            <a:br>
              <a:rPr lang="ru-RU" sz="1600" b="1">
                <a:solidFill>
                  <a:srgbClr val="FFC000"/>
                </a:solidFill>
              </a:rPr>
            </a:br>
            <a:r>
              <a:rPr lang="ru-RU" sz="4800" b="1" spc="-100" smtClean="0">
                <a:ln w="3200">
                  <a:solidFill>
                    <a:schemeClr val="bg2">
                      <a:shade val="25000"/>
                      <a:alpha val="25000"/>
                    </a:schemeClr>
                  </a:solidFill>
                  <a:prstDash val="solid"/>
                  <a:round/>
                </a:ln>
                <a:solidFill>
                  <a:srgbClr val="FF0000"/>
                </a:solidFill>
                <a:effectLst>
                  <a:innerShdw blurRad="38100" dist="25400" dir="13500000">
                    <a:prstClr val="black">
                      <a:alpha val="70000"/>
                    </a:prstClr>
                  </a:innerShdw>
                </a:effectLst>
                <a:latin typeface="CyrillicOld" pitchFamily="2" charset="0"/>
                <a:ea typeface="Gungsuh" pitchFamily="18" charset="-127"/>
              </a:rPr>
              <a:t>Кукла-</a:t>
            </a:r>
            <a:r>
              <a:rPr lang="ru-RU" sz="4800" b="1" spc="-100" dirty="0" err="1" smtClean="0">
                <a:ln w="3200">
                  <a:solidFill>
                    <a:schemeClr val="bg2">
                      <a:shade val="25000"/>
                      <a:alpha val="25000"/>
                    </a:schemeClr>
                  </a:solidFill>
                  <a:prstDash val="solid"/>
                  <a:round/>
                </a:ln>
                <a:solidFill>
                  <a:srgbClr val="FF0000"/>
                </a:solidFill>
                <a:effectLst>
                  <a:innerShdw blurRad="38100" dist="25400" dir="13500000">
                    <a:prstClr val="black">
                      <a:alpha val="70000"/>
                    </a:prstClr>
                  </a:innerShdw>
                </a:effectLst>
                <a:latin typeface="CyrillicOld" pitchFamily="2" charset="0"/>
                <a:ea typeface="Gungsuh" pitchFamily="18" charset="-127"/>
              </a:rPr>
              <a:t>платочница</a:t>
            </a:r>
            <a:endParaRPr lang="ru-RU" sz="4800" b="1" spc="-100" dirty="0" smtClean="0">
              <a:ln w="3200">
                <a:solidFill>
                  <a:schemeClr val="bg2">
                    <a:shade val="25000"/>
                    <a:alpha val="25000"/>
                  </a:schemeClr>
                </a:solidFill>
                <a:prstDash val="solid"/>
                <a:round/>
              </a:ln>
              <a:solidFill>
                <a:srgbClr val="FF0000"/>
              </a:solidFill>
              <a:effectLst>
                <a:innerShdw blurRad="38100" dist="25400" dir="13500000">
                  <a:prstClr val="black">
                    <a:alpha val="70000"/>
                  </a:prstClr>
                </a:innerShdw>
              </a:effectLst>
              <a:latin typeface="CyrillicOld" pitchFamily="2" charset="0"/>
              <a:ea typeface="Gungsuh" pitchFamily="18" charset="-127"/>
            </a:endParaRPr>
          </a:p>
          <a:p>
            <a:pPr algn="ctr"/>
            <a:r>
              <a:rPr lang="ru-RU" sz="2400"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t>для  1 классов по предмету </a:t>
            </a:r>
          </a:p>
          <a:p>
            <a:pPr algn="ctr"/>
            <a:r>
              <a:rPr lang="ru-RU" sz="2400"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t>«Работа в материале»</a:t>
            </a:r>
            <a:r>
              <a:rPr lang="ru-RU" sz="2400"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Izhitsa" pitchFamily="34" charset="0"/>
              </a:rPr>
              <a:t/>
            </a:r>
            <a:br>
              <a:rPr lang="ru-RU" sz="2400"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Izhitsa" pitchFamily="34" charset="0"/>
              </a:rPr>
            </a:br>
            <a:r>
              <a:rPr lang="ru-RU" sz="2400"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t> для дополнительной предпрофессиональной общеобразовательной программы</a:t>
            </a:r>
            <a:br>
              <a:rPr lang="ru-RU" sz="2400"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br>
            <a:r>
              <a:rPr lang="ru-RU" sz="2400"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t>«Декоративно-прикладное творчество» </a:t>
            </a:r>
            <a:br>
              <a:rPr lang="ru-RU" sz="2400"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br>
            <a:r>
              <a:rPr lang="ru-RU" sz="1600" b="1" dirty="0" smtClean="0">
                <a:solidFill>
                  <a:srgbClr val="FF0000"/>
                </a:solidFill>
              </a:rPr>
              <a:t>     </a:t>
            </a:r>
            <a:r>
              <a:rPr lang="ru-RU" sz="1600" b="1" dirty="0" smtClean="0">
                <a:solidFill>
                  <a:srgbClr val="FF0000"/>
                </a:solidFill>
                <a:latin typeface="a_OldTyper" pitchFamily="18" charset="-52"/>
              </a:rPr>
              <a:t>                </a:t>
            </a:r>
            <a:endParaRPr lang="ru-RU" sz="1600" b="1" dirty="0" smtClean="0">
              <a:solidFill>
                <a:srgbClr val="FF0000"/>
              </a:solidFill>
              <a:latin typeface="a_OldTyper" pitchFamily="18" charset="-52"/>
            </a:endParaRPr>
          </a:p>
          <a:p>
            <a:pPr algn="r"/>
            <a:r>
              <a:rPr lang="ru-RU" sz="2400"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t>подготовила преподаватель  </a:t>
            </a:r>
          </a:p>
          <a:p>
            <a:pPr algn="r"/>
            <a:r>
              <a:rPr lang="ru-RU" sz="2400" b="1"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t>Склярова В.В.</a:t>
            </a:r>
            <a:r>
              <a:rPr lang="ru-RU" sz="7200" b="1"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t/>
            </a:r>
            <a:br>
              <a:rPr lang="ru-RU" sz="7200" b="1" spc="-100" dirty="0" smtClean="0">
                <a:ln w="3200">
                  <a:solidFill>
                    <a:schemeClr val="bg2">
                      <a:shade val="25000"/>
                      <a:alpha val="25000"/>
                    </a:schemeClr>
                  </a:solidFill>
                  <a:prstDash val="solid"/>
                  <a:round/>
                </a:ln>
                <a:effectLst>
                  <a:innerShdw blurRad="38100" dist="25400" dir="13500000">
                    <a:prstClr val="black">
                      <a:alpha val="70000"/>
                    </a:prstClr>
                  </a:innerShdw>
                </a:effectLst>
                <a:latin typeface="Gungsuh" pitchFamily="18" charset="-127"/>
                <a:ea typeface="Gungsuh" pitchFamily="18" charset="-127"/>
              </a:rPr>
            </a:br>
            <a:endParaRPr lang="ru-RU" sz="7200" b="1" cap="none" spc="0" dirty="0">
              <a:ln w="1905"/>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endParaRPr>
          </a:p>
        </p:txBody>
      </p:sp>
      <p:pic>
        <p:nvPicPr>
          <p:cNvPr id="1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928662" y="571480"/>
            <a:ext cx="4857784" cy="5357850"/>
          </a:xfrm>
        </p:spPr>
        <p:txBody>
          <a:bodyPr/>
          <a:lstStyle/>
          <a:p>
            <a:pPr algn="just" eaLnBrk="1" hangingPunct="1">
              <a:buFontTx/>
              <a:buNone/>
            </a:pPr>
            <a:r>
              <a:rPr lang="ru-RU" sz="2800" dirty="0" smtClean="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smtClean="0">
                <a:latin typeface="Times New Roman" pitchFamily="18" charset="0"/>
                <a:cs typeface="Times New Roman" pitchFamily="18" charset="0"/>
              </a:rPr>
              <a:t>Очень необычными были </a:t>
            </a:r>
            <a:r>
              <a:rPr lang="ru-RU" sz="2400" b="1" dirty="0" err="1" smtClean="0">
                <a:latin typeface="Times New Roman" pitchFamily="18" charset="0"/>
                <a:cs typeface="Times New Roman" pitchFamily="18" charset="0"/>
              </a:rPr>
              <a:t>Красноликие</a:t>
            </a:r>
            <a:r>
              <a:rPr lang="ru-RU" sz="2400" b="1" dirty="0" smtClean="0">
                <a:latin typeface="Times New Roman" pitchFamily="18" charset="0"/>
                <a:cs typeface="Times New Roman" pitchFamily="18" charset="0"/>
              </a:rPr>
              <a:t> пасхальные куклы</a:t>
            </a:r>
            <a:r>
              <a:rPr lang="ru-RU" sz="2400" dirty="0" smtClean="0">
                <a:latin typeface="Times New Roman" pitchFamily="18" charset="0"/>
                <a:cs typeface="Times New Roman" pitchFamily="18" charset="0"/>
              </a:rPr>
              <a:t>, которых делали к Вербному воскресению, обязательно из красного лоскута. Их дарили на счастье, радость, она могла присутствовать на пасхальном столе вместе с пасхальными дарами, а затем эти куклы отдавали паломникам (на следующий год таких кукол делали новых).</a:t>
            </a:r>
          </a:p>
        </p:txBody>
      </p:sp>
      <p:pic>
        <p:nvPicPr>
          <p:cNvPr id="18435" name="Picture 4" descr="6"/>
          <p:cNvPicPr>
            <a:picLocks noChangeAspect="1" noChangeArrowheads="1"/>
          </p:cNvPicPr>
          <p:nvPr/>
        </p:nvPicPr>
        <p:blipFill>
          <a:blip r:embed="rId2" cstate="print">
            <a:lum bright="-10000" contrast="30000"/>
          </a:blip>
          <a:srcRect/>
          <a:stretch>
            <a:fillRect/>
          </a:stretch>
        </p:blipFill>
        <p:spPr bwMode="auto">
          <a:xfrm>
            <a:off x="5685721" y="857232"/>
            <a:ext cx="3386873" cy="4660917"/>
          </a:xfrm>
          <a:prstGeom prst="rect">
            <a:avLst/>
          </a:prstGeom>
          <a:ln>
            <a:noFill/>
          </a:ln>
          <a:effectLst>
            <a:softEdge rad="112500"/>
          </a:effectLst>
        </p:spPr>
      </p:pic>
      <p:pic>
        <p:nvPicPr>
          <p:cNvPr id="5" name="Picture 2"/>
          <p:cNvPicPr>
            <a:picLocks noChangeAspect="1" noChangeArrowheads="1"/>
          </p:cNvPicPr>
          <p:nvPr/>
        </p:nvPicPr>
        <p:blipFill>
          <a:blip r:embed="rId3" cstate="print"/>
          <a:srcRect/>
          <a:stretch>
            <a:fillRect/>
          </a:stretch>
        </p:blipFill>
        <p:spPr bwMode="auto">
          <a:xfrm rot="16200000">
            <a:off x="-2797141" y="2797141"/>
            <a:ext cx="6858000" cy="1263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
        <p:nvSpPr>
          <p:cNvPr id="3" name="Прямоугольник 2"/>
          <p:cNvSpPr/>
          <p:nvPr/>
        </p:nvSpPr>
        <p:spPr>
          <a:xfrm>
            <a:off x="1285852" y="0"/>
            <a:ext cx="7643866" cy="6954597"/>
          </a:xfrm>
          <a:prstGeom prst="rect">
            <a:avLst/>
          </a:prstGeom>
        </p:spPr>
        <p:txBody>
          <a:bodyPr wrap="square">
            <a:spAutoFit/>
          </a:bodyPr>
          <a:lstStyle/>
          <a:p>
            <a:pPr algn="just"/>
            <a:r>
              <a:rPr lang="ru-RU" sz="2400" dirty="0" smtClean="0">
                <a:latin typeface="Times New Roman" pitchFamily="18" charset="0"/>
                <a:cs typeface="Times New Roman" pitchFamily="18" charset="0"/>
              </a:rPr>
              <a:t>       Важным моментом в жизни человека является свадьба. На этот случай существовала специальная обрядовая Кукла – </a:t>
            </a:r>
            <a:r>
              <a:rPr lang="ru-RU" sz="2400" b="1" dirty="0" smtClean="0">
                <a:latin typeface="Times New Roman" pitchFamily="18" charset="0"/>
                <a:cs typeface="Times New Roman" pitchFamily="18" charset="0"/>
              </a:rPr>
              <a:t>Парочка</a:t>
            </a:r>
            <a:r>
              <a:rPr lang="ru-RU" sz="2400" dirty="0" smtClean="0">
                <a:latin typeface="Times New Roman" pitchFamily="18" charset="0"/>
                <a:cs typeface="Times New Roman" pitchFamily="18" charset="0"/>
              </a:rPr>
              <a:t> или </a:t>
            </a:r>
            <a:r>
              <a:rPr lang="ru-RU" sz="2400" b="1" dirty="0" smtClean="0">
                <a:latin typeface="Times New Roman" pitchFamily="18" charset="0"/>
                <a:cs typeface="Times New Roman" pitchFamily="18" charset="0"/>
              </a:rPr>
              <a:t>Неразлучники</a:t>
            </a:r>
            <a:r>
              <a:rPr lang="ru-RU" sz="2400" dirty="0" smtClean="0">
                <a:latin typeface="Times New Roman" pitchFamily="18" charset="0"/>
                <a:cs typeface="Times New Roman" pitchFamily="18" charset="0"/>
              </a:rPr>
              <a:t>. У женской и мужской фигуры общая рука — символ крепкого  брачного союза. Свадебную </a:t>
            </a:r>
            <a:r>
              <a:rPr lang="ru-RU" sz="2400" b="1" dirty="0" smtClean="0">
                <a:latin typeface="Times New Roman" pitchFamily="18" charset="0"/>
                <a:cs typeface="Times New Roman" pitchFamily="18" charset="0"/>
              </a:rPr>
              <a:t>Парочку</a:t>
            </a:r>
            <a:r>
              <a:rPr lang="ru-RU" sz="2400" dirty="0" smtClean="0">
                <a:latin typeface="Times New Roman" pitchFamily="18" charset="0"/>
                <a:cs typeface="Times New Roman" pitchFamily="18" charset="0"/>
              </a:rPr>
              <a:t> изготавливали  из красивых лоскутов. Одна общая рука у кукол неразлучников символизировала крепкий союз. </a:t>
            </a:r>
            <a:r>
              <a:rPr lang="ru-RU" sz="2400" b="1" dirty="0" smtClean="0">
                <a:latin typeface="Times New Roman" pitchFamily="18" charset="0"/>
                <a:cs typeface="Times New Roman" pitchFamily="18" charset="0"/>
              </a:rPr>
              <a:t>Куклами</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Невестой</a:t>
            </a:r>
            <a:r>
              <a:rPr lang="ru-RU" sz="2400" dirty="0" smtClean="0">
                <a:latin typeface="Times New Roman" pitchFamily="18" charset="0"/>
                <a:cs typeface="Times New Roman" pitchFamily="18" charset="0"/>
              </a:rPr>
              <a:t> и </a:t>
            </a:r>
            <a:r>
              <a:rPr lang="ru-RU" sz="2400" b="1" dirty="0" smtClean="0">
                <a:latin typeface="Times New Roman" pitchFamily="18" charset="0"/>
                <a:cs typeface="Times New Roman" pitchFamily="18" charset="0"/>
              </a:rPr>
              <a:t>Женихом</a:t>
            </a:r>
            <a:r>
              <a:rPr lang="ru-RU" sz="2400" dirty="0" smtClean="0">
                <a:latin typeface="Times New Roman" pitchFamily="18" charset="0"/>
                <a:cs typeface="Times New Roman" pitchFamily="18" charset="0"/>
              </a:rPr>
              <a:t> можно свободно двигать по общей руке. </a:t>
            </a:r>
          </a:p>
          <a:p>
            <a:pPr algn="just"/>
            <a:r>
              <a:rPr lang="ru-RU" sz="2400" dirty="0" smtClean="0">
                <a:latin typeface="Times New Roman" pitchFamily="18" charset="0"/>
                <a:cs typeface="Times New Roman" pitchFamily="18" charset="0"/>
              </a:rPr>
              <a:t>       Кукла </a:t>
            </a:r>
            <a:r>
              <a:rPr lang="ru-RU" sz="2400" b="1" dirty="0" smtClean="0">
                <a:latin typeface="Times New Roman" pitchFamily="18" charset="0"/>
                <a:cs typeface="Times New Roman" pitchFamily="18" charset="0"/>
              </a:rPr>
              <a:t>Неразлучники</a:t>
            </a:r>
            <a:r>
              <a:rPr lang="ru-RU" sz="2400" dirty="0" smtClean="0">
                <a:latin typeface="Times New Roman" pitchFamily="18" charset="0"/>
                <a:cs typeface="Times New Roman" pitchFamily="18" charset="0"/>
              </a:rPr>
              <a:t> дарилась супружеской паре, закрепленной на полотенце и после свадьбы подвешивалась в красном углу избы, как оберег. Когда рождался в молодой семье первый ребенок, полотенцем начинали пользоваться, а </a:t>
            </a:r>
            <a:r>
              <a:rPr lang="ru-RU" sz="2400" b="1" dirty="0" smtClean="0">
                <a:latin typeface="Times New Roman" pitchFamily="18" charset="0"/>
                <a:cs typeface="Times New Roman" pitchFamily="18" charset="0"/>
              </a:rPr>
              <a:t>Неразлучники</a:t>
            </a:r>
            <a:r>
              <a:rPr lang="ru-RU" sz="2400" dirty="0" smtClean="0">
                <a:latin typeface="Times New Roman" pitchFamily="18" charset="0"/>
                <a:cs typeface="Times New Roman" pitchFamily="18" charset="0"/>
              </a:rPr>
              <a:t> раздвигались в стороны, и между ними подвешивалась маленькая куколка из ниток – </a:t>
            </a:r>
            <a:r>
              <a:rPr lang="ru-RU" sz="2400" b="1" dirty="0" err="1" smtClean="0">
                <a:latin typeface="Times New Roman" pitchFamily="18" charset="0"/>
                <a:cs typeface="Times New Roman" pitchFamily="18" charset="0"/>
              </a:rPr>
              <a:t>Мартиничка</a:t>
            </a:r>
            <a:r>
              <a:rPr lang="ru-RU" sz="2400" dirty="0" smtClean="0">
                <a:latin typeface="Times New Roman" pitchFamily="18" charset="0"/>
                <a:cs typeface="Times New Roman" pitchFamily="18" charset="0"/>
              </a:rPr>
              <a:t>. Сколько детей рождалось, столько нитяных куколок висело между куклами </a:t>
            </a:r>
            <a:r>
              <a:rPr lang="ru-RU" sz="2400" b="1" dirty="0" smtClean="0">
                <a:latin typeface="Times New Roman" pitchFamily="18" charset="0"/>
                <a:cs typeface="Times New Roman" pitchFamily="18" charset="0"/>
              </a:rPr>
              <a:t>Неразлучниками</a:t>
            </a:r>
            <a:r>
              <a:rPr lang="ru-RU" sz="2400" dirty="0" smtClean="0">
                <a:latin typeface="Times New Roman" pitchFamily="18" charset="0"/>
                <a:cs typeface="Times New Roman"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pic>
        <p:nvPicPr>
          <p:cNvPr id="3" name="Picture 3" descr="D:\HandMade и Воок\ДПИ\Куклы\resize.jpg"/>
          <p:cNvPicPr>
            <a:picLocks noChangeAspect="1" noChangeArrowheads="1"/>
          </p:cNvPicPr>
          <p:nvPr/>
        </p:nvPicPr>
        <p:blipFill>
          <a:blip r:embed="rId3"/>
          <a:srcRect/>
          <a:stretch>
            <a:fillRect/>
          </a:stretch>
        </p:blipFill>
        <p:spPr bwMode="auto">
          <a:xfrm>
            <a:off x="1357290" y="214290"/>
            <a:ext cx="3786182" cy="3786182"/>
          </a:xfrm>
          <a:prstGeom prst="rect">
            <a:avLst/>
          </a:prstGeom>
          <a:noFill/>
        </p:spPr>
      </p:pic>
      <p:pic>
        <p:nvPicPr>
          <p:cNvPr id="2050" name="Picture 2" descr="D:\HandMade и Воок\ДПИ\Куклы\4c52af7f937af1ec4ca9b1f345lx--kukly-igrushki-nerazluchniki.jpg"/>
          <p:cNvPicPr>
            <a:picLocks noChangeAspect="1" noChangeArrowheads="1"/>
          </p:cNvPicPr>
          <p:nvPr/>
        </p:nvPicPr>
        <p:blipFill>
          <a:blip r:embed="rId4"/>
          <a:srcRect/>
          <a:stretch>
            <a:fillRect/>
          </a:stretch>
        </p:blipFill>
        <p:spPr bwMode="auto">
          <a:xfrm>
            <a:off x="4857752" y="2643182"/>
            <a:ext cx="3978298" cy="397829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142852"/>
            <a:ext cx="7500990" cy="6740307"/>
          </a:xfrm>
          <a:prstGeom prst="rect">
            <a:avLst/>
          </a:prstGeom>
        </p:spPr>
        <p:txBody>
          <a:bodyPr wrap="square">
            <a:spAutoFit/>
          </a:bodyPr>
          <a:lstStyle/>
          <a:p>
            <a:pPr algn="just"/>
            <a:r>
              <a:rPr lang="ru-RU" altLang="ru-RU" sz="2400" b="1" dirty="0" smtClean="0">
                <a:latin typeface="Times New Roman" pitchFamily="18" charset="0"/>
                <a:cs typeface="Times New Roman" pitchFamily="18" charset="0"/>
              </a:rPr>
              <a:t>       </a:t>
            </a:r>
            <a:r>
              <a:rPr lang="ru-RU" altLang="ru-RU" sz="2400" b="1" dirty="0" err="1" smtClean="0">
                <a:latin typeface="Times New Roman" pitchFamily="18" charset="0"/>
                <a:cs typeface="Times New Roman" pitchFamily="18" charset="0"/>
              </a:rPr>
              <a:t>Капустка</a:t>
            </a:r>
            <a:r>
              <a:rPr lang="ru-RU" altLang="ru-RU" sz="2400" b="1" dirty="0" smtClean="0">
                <a:latin typeface="Times New Roman" pitchFamily="18" charset="0"/>
                <a:cs typeface="Times New Roman" pitchFamily="18" charset="0"/>
              </a:rPr>
              <a:t> - (Вепсская) </a:t>
            </a:r>
            <a:r>
              <a:rPr lang="ru-RU" altLang="ru-RU" sz="2400" dirty="0" smtClean="0">
                <a:latin typeface="Times New Roman" pitchFamily="18" charset="0"/>
                <a:cs typeface="Times New Roman" pitchFamily="18" charset="0"/>
              </a:rPr>
              <a:t>– это обрядовая кукла, воплощающая образы женского плодородия и зрелости.</a:t>
            </a:r>
          </a:p>
          <a:p>
            <a:pPr algn="just"/>
            <a:r>
              <a:rPr lang="ru-RU" altLang="ru-RU" sz="2400" dirty="0" smtClean="0">
                <a:latin typeface="Times New Roman" pitchFamily="18" charset="0"/>
                <a:cs typeface="Times New Roman" pitchFamily="18" charset="0"/>
              </a:rPr>
              <a:t>       Эту куклу клали в люльку ещё до рождения ребёнка, чтобы она её согревала, а потом вешали над ребёнком как оберег. </a:t>
            </a:r>
            <a:r>
              <a:rPr lang="ru-RU" altLang="ru-RU" sz="2400" b="1" dirty="0" err="1" smtClean="0">
                <a:latin typeface="Times New Roman" pitchFamily="18" charset="0"/>
                <a:cs typeface="Times New Roman" pitchFamily="18" charset="0"/>
              </a:rPr>
              <a:t>Капустка</a:t>
            </a:r>
            <a:r>
              <a:rPr lang="ru-RU" altLang="ru-RU" sz="2400" dirty="0" smtClean="0">
                <a:latin typeface="Times New Roman" pitchFamily="18" charset="0"/>
                <a:cs typeface="Times New Roman" pitchFamily="18" charset="0"/>
              </a:rPr>
              <a:t> являет собой образ замужней женщины, матери-кормилицы. Ее большая грудь символизирует способность прокормить всех.</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Такая </a:t>
            </a:r>
            <a:r>
              <a:rPr lang="ru-RU" altLang="ru-RU" sz="2400" dirty="0" err="1" smtClean="0">
                <a:latin typeface="Times New Roman" pitchFamily="18" charset="0"/>
                <a:cs typeface="Times New Roman" pitchFamily="18" charset="0"/>
              </a:rPr>
              <a:t>кукла-берегиня</a:t>
            </a:r>
            <a:r>
              <a:rPr lang="ru-RU" altLang="ru-RU" sz="2400" dirty="0" smtClean="0">
                <a:latin typeface="Times New Roman" pitchFamily="18" charset="0"/>
                <a:cs typeface="Times New Roman" pitchFamily="18" charset="0"/>
              </a:rPr>
              <a:t> сопровождала ребенка с самого детства и до тех пор, пока не "уходила", т.е. не рвалась, портилась. </a:t>
            </a:r>
          </a:p>
          <a:p>
            <a:pPr algn="just"/>
            <a:r>
              <a:rPr lang="ru-RU" altLang="ru-RU" sz="2400" dirty="0" smtClean="0">
                <a:latin typeface="Times New Roman" pitchFamily="18" charset="0"/>
                <a:cs typeface="Times New Roman" pitchFamily="18" charset="0"/>
              </a:rPr>
              <a:t>       Делается она без использования ножниц и иглы, чтобы жизнь ребенка не была «резаная и колотая». Делала её  девушка, готовая к замужеству и рождению детей. Она приносила свою </a:t>
            </a:r>
            <a:r>
              <a:rPr lang="ru-RU" altLang="ru-RU" sz="2400" b="1" dirty="0" err="1" smtClean="0">
                <a:latin typeface="Times New Roman" pitchFamily="18" charset="0"/>
                <a:cs typeface="Times New Roman" pitchFamily="18" charset="0"/>
              </a:rPr>
              <a:t>Капустку</a:t>
            </a:r>
            <a:r>
              <a:rPr lang="ru-RU" altLang="ru-RU" sz="2400" dirty="0" smtClean="0">
                <a:latin typeface="Times New Roman" pitchFamily="18" charset="0"/>
                <a:cs typeface="Times New Roman" pitchFamily="18" charset="0"/>
              </a:rPr>
              <a:t> на посиделки и клала на колени. А по тому, как парень обращается с куклой, старшие женщины судили, готов ли он к женитьбе. Считалось что эта кукла способствует обретению женской силы и семейного счастья.</a:t>
            </a:r>
          </a:p>
        </p:txBody>
      </p:sp>
      <p:pic>
        <p:nvPicPr>
          <p:cNvPr id="3"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C:\Users\МТА\Desktop\Бабушкин сундук\кукла-календарь\8618fb9c79911be6d0bcebdf9bd67dc5.jpg"/>
          <p:cNvPicPr>
            <a:picLocks noChangeAspect="1" noChangeArrowheads="1"/>
          </p:cNvPicPr>
          <p:nvPr/>
        </p:nvPicPr>
        <p:blipFill>
          <a:blip r:embed="rId2" cstate="print">
            <a:lum contrast="20000"/>
          </a:blip>
          <a:srcRect l="6849" t="10937" r="5822"/>
          <a:stretch>
            <a:fillRect/>
          </a:stretch>
        </p:blipFill>
        <p:spPr bwMode="auto">
          <a:xfrm>
            <a:off x="5000628" y="214290"/>
            <a:ext cx="3511716" cy="2588566"/>
          </a:xfrm>
          <a:prstGeom prst="rect">
            <a:avLst/>
          </a:prstGeom>
          <a:ln>
            <a:noFill/>
          </a:ln>
          <a:effectLst>
            <a:softEdge rad="112500"/>
          </a:effectLst>
        </p:spPr>
      </p:pic>
      <p:pic>
        <p:nvPicPr>
          <p:cNvPr id="7" name="Picture 2"/>
          <p:cNvPicPr>
            <a:picLocks noChangeAspect="1" noChangeArrowheads="1"/>
          </p:cNvPicPr>
          <p:nvPr/>
        </p:nvPicPr>
        <p:blipFill>
          <a:blip r:embed="rId3" cstate="print"/>
          <a:srcRect/>
          <a:stretch>
            <a:fillRect/>
          </a:stretch>
        </p:blipFill>
        <p:spPr bwMode="auto">
          <a:xfrm rot="16200000">
            <a:off x="-2797141" y="2797141"/>
            <a:ext cx="6858000" cy="1263714"/>
          </a:xfrm>
          <a:prstGeom prst="rect">
            <a:avLst/>
          </a:prstGeom>
          <a:noFill/>
          <a:ln w="9525">
            <a:noFill/>
            <a:miter lim="800000"/>
            <a:headEnd/>
            <a:tailEnd/>
          </a:ln>
        </p:spPr>
      </p:pic>
      <p:pic>
        <p:nvPicPr>
          <p:cNvPr id="3074" name="Picture 2" descr="D:\HandMade и Воок\ДПИ\Куклы\Screenshot_2018-09-14-11-40-27.png"/>
          <p:cNvPicPr>
            <a:picLocks noChangeAspect="1" noChangeArrowheads="1"/>
          </p:cNvPicPr>
          <p:nvPr/>
        </p:nvPicPr>
        <p:blipFill>
          <a:blip r:embed="rId4"/>
          <a:srcRect t="29492" r="51041" b="42969"/>
          <a:stretch>
            <a:fillRect/>
          </a:stretch>
        </p:blipFill>
        <p:spPr bwMode="auto">
          <a:xfrm>
            <a:off x="1500166" y="214290"/>
            <a:ext cx="3214710" cy="3000420"/>
          </a:xfrm>
          <a:prstGeom prst="rect">
            <a:avLst/>
          </a:prstGeom>
          <a:noFill/>
        </p:spPr>
      </p:pic>
      <p:pic>
        <p:nvPicPr>
          <p:cNvPr id="3075" name="Picture 3" descr="D:\HandMade и Воок\ДПИ\Куклы\1(17).jpg"/>
          <p:cNvPicPr>
            <a:picLocks noChangeAspect="1" noChangeArrowheads="1"/>
          </p:cNvPicPr>
          <p:nvPr/>
        </p:nvPicPr>
        <p:blipFill>
          <a:blip r:embed="rId5"/>
          <a:srcRect/>
          <a:stretch>
            <a:fillRect/>
          </a:stretch>
        </p:blipFill>
        <p:spPr bwMode="auto">
          <a:xfrm>
            <a:off x="4857752" y="3071810"/>
            <a:ext cx="4071966" cy="3501891"/>
          </a:xfrm>
          <a:prstGeom prst="rect">
            <a:avLst/>
          </a:prstGeom>
          <a:noFill/>
        </p:spPr>
      </p:pic>
      <p:pic>
        <p:nvPicPr>
          <p:cNvPr id="3076" name="Picture 4" descr="D:\HandMade и Воок\ДПИ\Куклы\imgs_touch.jpg"/>
          <p:cNvPicPr>
            <a:picLocks noChangeAspect="1" noChangeArrowheads="1"/>
          </p:cNvPicPr>
          <p:nvPr/>
        </p:nvPicPr>
        <p:blipFill>
          <a:blip r:embed="rId6"/>
          <a:srcRect l="4807" r="6730"/>
          <a:stretch>
            <a:fillRect/>
          </a:stretch>
        </p:blipFill>
        <p:spPr bwMode="auto">
          <a:xfrm>
            <a:off x="1285852" y="3357562"/>
            <a:ext cx="3791690" cy="321467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
        <p:nvSpPr>
          <p:cNvPr id="8" name="Прямоугольник 7"/>
          <p:cNvSpPr/>
          <p:nvPr/>
        </p:nvSpPr>
        <p:spPr>
          <a:xfrm>
            <a:off x="1357290" y="214290"/>
            <a:ext cx="7500990" cy="954107"/>
          </a:xfrm>
          <a:prstGeom prst="rect">
            <a:avLst/>
          </a:prstGeom>
        </p:spPr>
        <p:txBody>
          <a:bodyPr wrap="square">
            <a:spAutoFit/>
          </a:bodyPr>
          <a:lstStyle/>
          <a:p>
            <a:pPr algn="ctr"/>
            <a:r>
              <a:rPr lang="ru-RU" sz="2800" b="1" cap="all" dirty="0" smtClean="0">
                <a:ln/>
                <a:solidFill>
                  <a:srgbClr val="FF0000"/>
                </a:solidFill>
                <a:latin typeface="CyrillicOld" pitchFamily="2" charset="0"/>
              </a:rPr>
              <a:t>Изготовление Вепсской </a:t>
            </a:r>
          </a:p>
          <a:p>
            <a:pPr algn="ctr"/>
            <a:r>
              <a:rPr lang="ru-RU" sz="2800" b="1" cap="all" dirty="0" smtClean="0">
                <a:ln/>
                <a:solidFill>
                  <a:srgbClr val="FF0000"/>
                </a:solidFill>
                <a:latin typeface="CyrillicOld" pitchFamily="2" charset="0"/>
              </a:rPr>
              <a:t>Куклы  </a:t>
            </a:r>
            <a:r>
              <a:rPr lang="ru-RU" sz="2800" b="1" cap="all" dirty="0" err="1" smtClean="0">
                <a:ln/>
                <a:solidFill>
                  <a:srgbClr val="FF0000"/>
                </a:solidFill>
                <a:latin typeface="CyrillicOld" pitchFamily="2" charset="0"/>
              </a:rPr>
              <a:t>Капустки</a:t>
            </a:r>
            <a:endParaRPr lang="ru-RU" sz="2800" b="1" cap="all" dirty="0" smtClean="0">
              <a:ln/>
              <a:solidFill>
                <a:srgbClr val="FF0000"/>
              </a:solidFill>
              <a:latin typeface="CyrillicOld" pitchFamily="2" charset="0"/>
            </a:endParaRPr>
          </a:p>
        </p:txBody>
      </p:sp>
      <p:pic>
        <p:nvPicPr>
          <p:cNvPr id="11" name="Рисунок 3" descr="http://ped-kopilka.ru/upload/blogs/13658_45115e7e858154c34083c734ef57c26b.png.jpg"/>
          <p:cNvPicPr>
            <a:picLocks noChangeAspect="1" noChangeArrowheads="1"/>
          </p:cNvPicPr>
          <p:nvPr/>
        </p:nvPicPr>
        <p:blipFill>
          <a:blip r:embed="rId3"/>
          <a:srcRect/>
          <a:stretch>
            <a:fillRect/>
          </a:stretch>
        </p:blipFill>
        <p:spPr bwMode="auto">
          <a:xfrm>
            <a:off x="1285852" y="1643050"/>
            <a:ext cx="3214710" cy="3168650"/>
          </a:xfrm>
          <a:prstGeom prst="rect">
            <a:avLst/>
          </a:prstGeom>
          <a:noFill/>
          <a:ln w="9525">
            <a:noFill/>
            <a:miter lim="800000"/>
            <a:headEnd/>
            <a:tailEnd/>
          </a:ln>
        </p:spPr>
      </p:pic>
      <p:sp>
        <p:nvSpPr>
          <p:cNvPr id="12" name="Прямоугольник 11"/>
          <p:cNvSpPr/>
          <p:nvPr/>
        </p:nvSpPr>
        <p:spPr>
          <a:xfrm>
            <a:off x="4500562" y="1357298"/>
            <a:ext cx="4429156" cy="3785652"/>
          </a:xfrm>
          <a:prstGeom prst="rect">
            <a:avLst/>
          </a:prstGeom>
        </p:spPr>
        <p:txBody>
          <a:bodyPr wrap="square">
            <a:spAutoFit/>
          </a:bodyPr>
          <a:lstStyle/>
          <a:p>
            <a:pPr algn="ctr"/>
            <a:r>
              <a:rPr lang="ru-RU" altLang="ru-RU" sz="2400" dirty="0" smtClean="0">
                <a:latin typeface="Times New Roman" pitchFamily="18" charset="0"/>
                <a:cs typeface="Times New Roman" pitchFamily="18" charset="0"/>
              </a:rPr>
              <a:t>Для изготовления куклы понадобятся:</a:t>
            </a:r>
          </a:p>
          <a:p>
            <a:pPr>
              <a:buFont typeface="Wingdings" pitchFamily="2" charset="2"/>
              <a:buChar char="§"/>
            </a:pPr>
            <a:r>
              <a:rPr lang="ru-RU" altLang="ru-RU" sz="2400" dirty="0" smtClean="0">
                <a:latin typeface="Times New Roman" pitchFamily="18" charset="0"/>
                <a:cs typeface="Times New Roman" pitchFamily="18" charset="0"/>
              </a:rPr>
              <a:t>лоскут белой </a:t>
            </a:r>
            <a:r>
              <a:rPr lang="ru-RU" altLang="ru-RU" sz="2400" dirty="0" err="1" smtClean="0">
                <a:latin typeface="Times New Roman" pitchFamily="18" charset="0"/>
                <a:cs typeface="Times New Roman" pitchFamily="18" charset="0"/>
              </a:rPr>
              <a:t>х\б</a:t>
            </a:r>
            <a:r>
              <a:rPr lang="ru-RU" altLang="ru-RU" sz="2400" dirty="0" smtClean="0">
                <a:latin typeface="Times New Roman" pitchFamily="18" charset="0"/>
                <a:cs typeface="Times New Roman" pitchFamily="18" charset="0"/>
              </a:rPr>
              <a:t> ткани </a:t>
            </a:r>
          </a:p>
          <a:p>
            <a:r>
              <a:rPr lang="ru-RU" altLang="ru-RU" sz="2400" dirty="0" smtClean="0">
                <a:latin typeface="Times New Roman" pitchFamily="18" charset="0"/>
                <a:cs typeface="Times New Roman" pitchFamily="18" charset="0"/>
              </a:rPr>
              <a:t>20х20 см</a:t>
            </a:r>
          </a:p>
          <a:p>
            <a:pPr>
              <a:buFont typeface="Wingdings" pitchFamily="2" charset="2"/>
              <a:buChar char="§"/>
            </a:pPr>
            <a:r>
              <a:rPr lang="ru-RU" altLang="ru-RU" sz="2400" dirty="0" smtClean="0">
                <a:latin typeface="Times New Roman" pitchFamily="18" charset="0"/>
                <a:cs typeface="Times New Roman" pitchFamily="18" charset="0"/>
              </a:rPr>
              <a:t>3 лоскута цветастой </a:t>
            </a:r>
            <a:r>
              <a:rPr lang="ru-RU" altLang="ru-RU" sz="2400" dirty="0" err="1" smtClean="0">
                <a:latin typeface="Times New Roman" pitchFamily="18" charset="0"/>
                <a:cs typeface="Times New Roman" pitchFamily="18" charset="0"/>
              </a:rPr>
              <a:t>х\б</a:t>
            </a:r>
            <a:r>
              <a:rPr lang="ru-RU" altLang="ru-RU" sz="2400" dirty="0" smtClean="0">
                <a:latin typeface="Times New Roman" pitchFamily="18" charset="0"/>
                <a:cs typeface="Times New Roman" pitchFamily="18" charset="0"/>
              </a:rPr>
              <a:t> ткани 20х20 см</a:t>
            </a:r>
          </a:p>
          <a:p>
            <a:pPr>
              <a:buFont typeface="Wingdings" pitchFamily="2" charset="2"/>
              <a:buChar char="§"/>
            </a:pPr>
            <a:r>
              <a:rPr lang="ru-RU" altLang="ru-RU" sz="2400" dirty="0" smtClean="0">
                <a:latin typeface="Times New Roman" pitchFamily="18" charset="0"/>
                <a:cs typeface="Times New Roman" pitchFamily="18" charset="0"/>
              </a:rPr>
              <a:t>лоскут ткани для косынки</a:t>
            </a:r>
          </a:p>
          <a:p>
            <a:pPr>
              <a:buFont typeface="Wingdings" pitchFamily="2" charset="2"/>
              <a:buChar char="§"/>
            </a:pPr>
            <a:r>
              <a:rPr lang="ru-RU" altLang="ru-RU" sz="2400" dirty="0" smtClean="0">
                <a:latin typeface="Times New Roman" pitchFamily="18" charset="0"/>
                <a:cs typeface="Times New Roman" pitchFamily="18" charset="0"/>
              </a:rPr>
              <a:t>лоскут ткани для фартука</a:t>
            </a:r>
          </a:p>
          <a:p>
            <a:pPr>
              <a:buFont typeface="Wingdings" pitchFamily="2" charset="2"/>
              <a:buChar char="§"/>
            </a:pPr>
            <a:r>
              <a:rPr lang="ru-RU" altLang="ru-RU" sz="2400" dirty="0" err="1" smtClean="0">
                <a:latin typeface="Times New Roman" pitchFamily="18" charset="0"/>
                <a:cs typeface="Times New Roman" pitchFamily="18" charset="0"/>
              </a:rPr>
              <a:t>Синтепон</a:t>
            </a:r>
            <a:r>
              <a:rPr lang="ru-RU" altLang="ru-RU" sz="2400" dirty="0" smtClean="0">
                <a:latin typeface="Times New Roman" pitchFamily="18" charset="0"/>
                <a:cs typeface="Times New Roman" pitchFamily="18" charset="0"/>
              </a:rPr>
              <a:t> или вата</a:t>
            </a:r>
          </a:p>
          <a:p>
            <a:pPr>
              <a:buFont typeface="Wingdings" pitchFamily="2" charset="2"/>
              <a:buChar char="§"/>
            </a:pPr>
            <a:r>
              <a:rPr lang="ru-RU" altLang="ru-RU" sz="2400" dirty="0" err="1" smtClean="0">
                <a:latin typeface="Times New Roman" pitchFamily="18" charset="0"/>
                <a:cs typeface="Times New Roman" pitchFamily="18" charset="0"/>
              </a:rPr>
              <a:t>х\б</a:t>
            </a:r>
            <a:r>
              <a:rPr lang="ru-RU" altLang="ru-RU" sz="2400" dirty="0" smtClean="0">
                <a:latin typeface="Times New Roman" pitchFamily="18" charset="0"/>
                <a:cs typeface="Times New Roman" pitchFamily="18" charset="0"/>
              </a:rPr>
              <a:t> нитки красного цвета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3" descr="http://ped-kopilka.ru/upload/blogs/13658_18d077d1afe8ed47f58443814b7ac1d1.png.jpg"/>
          <p:cNvPicPr>
            <a:picLocks noChangeAspect="1" noChangeArrowheads="1"/>
          </p:cNvPicPr>
          <p:nvPr/>
        </p:nvPicPr>
        <p:blipFill>
          <a:blip r:embed="rId2"/>
          <a:srcRect/>
          <a:stretch>
            <a:fillRect/>
          </a:stretch>
        </p:blipFill>
        <p:spPr bwMode="auto">
          <a:xfrm>
            <a:off x="1357290" y="214290"/>
            <a:ext cx="3744912" cy="3894138"/>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rot="16200000">
            <a:off x="-2797141" y="2797141"/>
            <a:ext cx="6858000" cy="1263714"/>
          </a:xfrm>
          <a:prstGeom prst="rect">
            <a:avLst/>
          </a:prstGeom>
          <a:noFill/>
          <a:ln w="9525">
            <a:noFill/>
            <a:miter lim="800000"/>
            <a:headEnd/>
            <a:tailEnd/>
          </a:ln>
        </p:spPr>
      </p:pic>
      <p:sp>
        <p:nvSpPr>
          <p:cNvPr id="4" name="Прямоугольник 3"/>
          <p:cNvSpPr/>
          <p:nvPr/>
        </p:nvSpPr>
        <p:spPr>
          <a:xfrm>
            <a:off x="1285852" y="4214818"/>
            <a:ext cx="3643338" cy="2308324"/>
          </a:xfrm>
          <a:prstGeom prst="rect">
            <a:avLst/>
          </a:prstGeom>
        </p:spPr>
        <p:txBody>
          <a:bodyPr wrap="square">
            <a:spAutoFit/>
          </a:bodyPr>
          <a:lstStyle/>
          <a:p>
            <a:pPr algn="just"/>
            <a:r>
              <a:rPr lang="ru-RU" altLang="ru-RU" sz="2400" dirty="0" smtClean="0">
                <a:latin typeface="Times New Roman" pitchFamily="18" charset="0"/>
                <a:cs typeface="Times New Roman" pitchFamily="18" charset="0"/>
              </a:rPr>
              <a:t>Сначала делаем голову кукле из белого квадрата и оформляем ручки, сложив уголки ткани вовнутрь, сделать обмотку, закрепить.</a:t>
            </a:r>
          </a:p>
        </p:txBody>
      </p:sp>
      <p:sp>
        <p:nvSpPr>
          <p:cNvPr id="6" name="Прямоугольник 5"/>
          <p:cNvSpPr/>
          <p:nvPr/>
        </p:nvSpPr>
        <p:spPr>
          <a:xfrm>
            <a:off x="5357818" y="4214818"/>
            <a:ext cx="3571868" cy="2308324"/>
          </a:xfrm>
          <a:prstGeom prst="rect">
            <a:avLst/>
          </a:prstGeom>
        </p:spPr>
        <p:txBody>
          <a:bodyPr wrap="square">
            <a:spAutoFit/>
          </a:bodyPr>
          <a:lstStyle/>
          <a:p>
            <a:pPr algn="just"/>
            <a:r>
              <a:rPr lang="ru-RU" altLang="ru-RU" sz="2400" dirty="0" smtClean="0">
                <a:latin typeface="Times New Roman" pitchFamily="18" charset="0"/>
                <a:cs typeface="Times New Roman" pitchFamily="18" charset="0"/>
              </a:rPr>
              <a:t>Берем два цветастых лоскута, и также, как делали головку куклы, готовим две груди. И соединяем с куклой примотав ниткой.</a:t>
            </a:r>
          </a:p>
        </p:txBody>
      </p:sp>
      <p:pic>
        <p:nvPicPr>
          <p:cNvPr id="7" name="Рисунок 3" descr="http://ped-kopilka.ru/upload/blogs/13658_c2844455368d061c57b1275862434f93.png.jpg"/>
          <p:cNvPicPr>
            <a:picLocks noChangeAspect="1" noChangeArrowheads="1"/>
          </p:cNvPicPr>
          <p:nvPr/>
        </p:nvPicPr>
        <p:blipFill>
          <a:blip r:embed="rId4"/>
          <a:srcRect l="5011" t="7221" r="9400" b="8970"/>
          <a:stretch>
            <a:fillRect/>
          </a:stretch>
        </p:blipFill>
        <p:spPr bwMode="auto">
          <a:xfrm>
            <a:off x="5143504" y="357166"/>
            <a:ext cx="3714776" cy="35004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
        <p:nvSpPr>
          <p:cNvPr id="4" name="Прямоугольник 3"/>
          <p:cNvSpPr/>
          <p:nvPr/>
        </p:nvSpPr>
        <p:spPr>
          <a:xfrm>
            <a:off x="1357290" y="4214818"/>
            <a:ext cx="3571900" cy="2954655"/>
          </a:xfrm>
          <a:prstGeom prst="rect">
            <a:avLst/>
          </a:prstGeom>
        </p:spPr>
        <p:txBody>
          <a:bodyPr wrap="square">
            <a:spAutoFit/>
          </a:bodyPr>
          <a:lstStyle/>
          <a:p>
            <a:pPr algn="just"/>
            <a:r>
              <a:rPr lang="ru-RU" altLang="ru-RU" sz="2400" dirty="0" smtClean="0">
                <a:latin typeface="Times New Roman" pitchFamily="18" charset="0"/>
                <a:cs typeface="Times New Roman" pitchFamily="18" charset="0"/>
              </a:rPr>
              <a:t>Сложить третий цветастый лоскут дважды по диагонали. Соединяем деталь </a:t>
            </a:r>
            <a:r>
              <a:rPr lang="ru-RU" altLang="ru-RU" sz="2300" dirty="0" smtClean="0">
                <a:latin typeface="Times New Roman" pitchFamily="18" charset="0"/>
                <a:cs typeface="Times New Roman" pitchFamily="18" charset="0"/>
              </a:rPr>
              <a:t>сарафана</a:t>
            </a:r>
            <a:r>
              <a:rPr lang="ru-RU" altLang="ru-RU" sz="2400" dirty="0" smtClean="0">
                <a:latin typeface="Times New Roman" pitchFamily="18" charset="0"/>
                <a:cs typeface="Times New Roman" pitchFamily="18" charset="0"/>
              </a:rPr>
              <a:t> сзади, приложив ее к линии груди вниз уголком, сматываем.</a:t>
            </a:r>
            <a:r>
              <a:rPr lang="ru-RU" altLang="ru-RU" dirty="0" smtClean="0">
                <a:solidFill>
                  <a:srgbClr val="002060"/>
                </a:solidFill>
                <a:latin typeface="Arial" charset="0"/>
                <a:cs typeface="Times New Roman" pitchFamily="18" charset="0"/>
              </a:rPr>
              <a:t> </a:t>
            </a:r>
            <a:endParaRPr lang="ru-RU" altLang="ru-RU" sz="900" dirty="0" smtClean="0">
              <a:solidFill>
                <a:srgbClr val="002060"/>
              </a:solidFill>
              <a:cs typeface="Times New Roman" pitchFamily="18" charset="0"/>
            </a:endParaRPr>
          </a:p>
          <a:p>
            <a:endParaRPr lang="ru-RU" altLang="ru-RU" dirty="0" smtClean="0">
              <a:solidFill>
                <a:srgbClr val="002060"/>
              </a:solidFill>
            </a:endParaRPr>
          </a:p>
        </p:txBody>
      </p:sp>
      <p:pic>
        <p:nvPicPr>
          <p:cNvPr id="5" name="Рисунок 3" descr="http://ped-kopilka.ru/upload/blogs/13658_476b7347f575144b1c63c828b4ed05b7.png.jpg"/>
          <p:cNvPicPr>
            <a:picLocks noChangeAspect="1" noChangeArrowheads="1"/>
          </p:cNvPicPr>
          <p:nvPr/>
        </p:nvPicPr>
        <p:blipFill>
          <a:blip r:embed="rId3"/>
          <a:srcRect l="17026" t="3259" r="16572" b="3873"/>
          <a:stretch>
            <a:fillRect/>
          </a:stretch>
        </p:blipFill>
        <p:spPr bwMode="auto">
          <a:xfrm>
            <a:off x="1571604" y="214290"/>
            <a:ext cx="2786082" cy="4071966"/>
          </a:xfrm>
          <a:prstGeom prst="rect">
            <a:avLst/>
          </a:prstGeom>
          <a:noFill/>
          <a:ln w="9525">
            <a:noFill/>
            <a:miter lim="800000"/>
            <a:headEnd/>
            <a:tailEnd/>
          </a:ln>
        </p:spPr>
      </p:pic>
      <p:pic>
        <p:nvPicPr>
          <p:cNvPr id="6" name="Рисунок 3" descr="http://ped-kopilka.ru/upload/blogs/13658_450f547f0597c2ca90af987d4696c660.png.jpg"/>
          <p:cNvPicPr>
            <a:picLocks noChangeAspect="1" noChangeArrowheads="1"/>
          </p:cNvPicPr>
          <p:nvPr/>
        </p:nvPicPr>
        <p:blipFill>
          <a:blip r:embed="rId4"/>
          <a:srcRect l="13328" t="4730" r="3368" b="5395"/>
          <a:stretch>
            <a:fillRect/>
          </a:stretch>
        </p:blipFill>
        <p:spPr bwMode="auto">
          <a:xfrm>
            <a:off x="5214942" y="214290"/>
            <a:ext cx="3571900" cy="4071966"/>
          </a:xfrm>
          <a:prstGeom prst="rect">
            <a:avLst/>
          </a:prstGeom>
          <a:noFill/>
          <a:ln w="9525">
            <a:noFill/>
            <a:miter lim="800000"/>
            <a:headEnd/>
            <a:tailEnd/>
          </a:ln>
        </p:spPr>
      </p:pic>
      <p:sp>
        <p:nvSpPr>
          <p:cNvPr id="7" name="Прямоугольник 6"/>
          <p:cNvSpPr/>
          <p:nvPr/>
        </p:nvSpPr>
        <p:spPr>
          <a:xfrm>
            <a:off x="5286380" y="4429132"/>
            <a:ext cx="3571900" cy="2181944"/>
          </a:xfrm>
          <a:prstGeom prst="rect">
            <a:avLst/>
          </a:prstGeom>
        </p:spPr>
        <p:txBody>
          <a:bodyPr wrap="square">
            <a:spAutoFit/>
          </a:bodyPr>
          <a:lstStyle/>
          <a:p>
            <a:pPr algn="just">
              <a:lnSpc>
                <a:spcPct val="115000"/>
              </a:lnSpc>
            </a:pPr>
            <a:r>
              <a:rPr lang="ru-RU" altLang="ru-RU" sz="2400" dirty="0" smtClean="0">
                <a:latin typeface="Times New Roman" pitchFamily="18" charset="0"/>
                <a:cs typeface="Times New Roman" pitchFamily="18" charset="0"/>
              </a:rPr>
              <a:t>Приложить лоскутик фартука на лицо куклы лицевой стороной вниз, примотать нитью сделать закреп.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pic>
        <p:nvPicPr>
          <p:cNvPr id="3" name="Рисунок 3" descr="http://ped-kopilka.ru/upload/blogs/13658_694afa2081fa0605e90b06996793ab3e.png.jpg"/>
          <p:cNvPicPr>
            <a:picLocks noChangeAspect="1" noChangeArrowheads="1"/>
          </p:cNvPicPr>
          <p:nvPr/>
        </p:nvPicPr>
        <p:blipFill>
          <a:blip r:embed="rId3"/>
          <a:srcRect l="8484" t="4796" r="8370" b="2486"/>
          <a:stretch>
            <a:fillRect/>
          </a:stretch>
        </p:blipFill>
        <p:spPr bwMode="auto">
          <a:xfrm>
            <a:off x="5286380" y="285728"/>
            <a:ext cx="3500462" cy="4143404"/>
          </a:xfrm>
          <a:prstGeom prst="rect">
            <a:avLst/>
          </a:prstGeom>
          <a:noFill/>
          <a:ln w="9525">
            <a:noFill/>
            <a:miter lim="800000"/>
            <a:headEnd/>
            <a:tailEnd/>
          </a:ln>
        </p:spPr>
      </p:pic>
      <p:sp>
        <p:nvSpPr>
          <p:cNvPr id="4" name="Прямоугольник 3"/>
          <p:cNvSpPr/>
          <p:nvPr/>
        </p:nvSpPr>
        <p:spPr>
          <a:xfrm>
            <a:off x="1500166" y="285728"/>
            <a:ext cx="3143272" cy="2677656"/>
          </a:xfrm>
          <a:prstGeom prst="rect">
            <a:avLst/>
          </a:prstGeom>
        </p:spPr>
        <p:txBody>
          <a:bodyPr wrap="square">
            <a:spAutoFit/>
          </a:bodyPr>
          <a:lstStyle/>
          <a:p>
            <a:pPr algn="just"/>
            <a:r>
              <a:rPr lang="ru-RU" altLang="ru-RU" sz="2400" dirty="0" smtClean="0">
                <a:latin typeface="Times New Roman" pitchFamily="18" charset="0"/>
                <a:cs typeface="Times New Roman" pitchFamily="18" charset="0"/>
              </a:rPr>
              <a:t>Одеваем кукле косынку, сводим концы косынки перекрестив на шее, и выводим назад. Сзади завязываем на один узелок. </a:t>
            </a:r>
          </a:p>
        </p:txBody>
      </p:sp>
      <p:pic>
        <p:nvPicPr>
          <p:cNvPr id="5" name="Рисунок 3" descr="http://ped-kopilka.ru/upload/blogs/13658_08d58b5b0fc93cb5a4704795efaaaa71.png.jpg"/>
          <p:cNvPicPr>
            <a:picLocks noChangeAspect="1" noChangeArrowheads="1"/>
          </p:cNvPicPr>
          <p:nvPr/>
        </p:nvPicPr>
        <p:blipFill>
          <a:blip r:embed="rId4"/>
          <a:srcRect l="9447" t="10479" r="7102" b="7992"/>
          <a:stretch>
            <a:fillRect/>
          </a:stretch>
        </p:blipFill>
        <p:spPr bwMode="auto">
          <a:xfrm>
            <a:off x="1571604" y="2928934"/>
            <a:ext cx="3786214" cy="3643338"/>
          </a:xfrm>
          <a:prstGeom prst="rect">
            <a:avLst/>
          </a:prstGeom>
          <a:noFill/>
          <a:ln w="9525">
            <a:noFill/>
            <a:miter lim="800000"/>
            <a:headEnd/>
            <a:tailEnd/>
          </a:ln>
        </p:spPr>
      </p:pic>
      <p:sp>
        <p:nvSpPr>
          <p:cNvPr id="7" name="Прямоугольник 6"/>
          <p:cNvSpPr/>
          <p:nvPr/>
        </p:nvSpPr>
        <p:spPr>
          <a:xfrm>
            <a:off x="5715008" y="5929330"/>
            <a:ext cx="1983556" cy="461665"/>
          </a:xfrm>
          <a:prstGeom prst="rect">
            <a:avLst/>
          </a:prstGeom>
        </p:spPr>
        <p:txBody>
          <a:bodyPr wrap="none">
            <a:spAutoFit/>
          </a:bodyPr>
          <a:lstStyle/>
          <a:p>
            <a:r>
              <a:rPr lang="ru-RU" altLang="ru-RU" sz="2400" dirty="0" smtClean="0">
                <a:latin typeface="Times New Roman" pitchFamily="18" charset="0"/>
                <a:cs typeface="Times New Roman" pitchFamily="18" charset="0"/>
              </a:rPr>
              <a:t>Кукла готова</a:t>
            </a:r>
            <a:r>
              <a:rPr lang="ru-RU" altLang="ru-RU" dirty="0" smtClean="0">
                <a:latin typeface="Times New Roman" pitchFamily="18" charset="0"/>
                <a:cs typeface="Times New Roman" pitchFamily="18" charset="0"/>
              </a:rPr>
              <a:t>. </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
        <p:nvSpPr>
          <p:cNvPr id="4" name="Прямоугольник 3"/>
          <p:cNvSpPr/>
          <p:nvPr/>
        </p:nvSpPr>
        <p:spPr>
          <a:xfrm>
            <a:off x="1285852" y="1"/>
            <a:ext cx="7643866" cy="7208127"/>
          </a:xfrm>
          <a:prstGeom prst="rect">
            <a:avLst/>
          </a:prstGeom>
        </p:spPr>
        <p:txBody>
          <a:bodyPr wrap="square">
            <a:spAutoFit/>
          </a:bodyPr>
          <a:lstStyle/>
          <a:p>
            <a:pPr algn="ctr"/>
            <a:r>
              <a:rPr lang="ru-RU" sz="2800" b="1" cap="all" dirty="0" err="1" smtClean="0">
                <a:ln/>
                <a:solidFill>
                  <a:srgbClr val="FF0000"/>
                </a:solidFill>
                <a:latin typeface="CyrillicOld" pitchFamily="2" charset="0"/>
              </a:rPr>
              <a:t>Обереговые</a:t>
            </a:r>
            <a:r>
              <a:rPr lang="ru-RU" sz="2800" b="1" cap="all" dirty="0" smtClean="0">
                <a:ln/>
                <a:solidFill>
                  <a:srgbClr val="FF0000"/>
                </a:solidFill>
                <a:latin typeface="CyrillicOld" pitchFamily="2" charset="0"/>
              </a:rPr>
              <a:t> куклы</a:t>
            </a:r>
          </a:p>
          <a:p>
            <a:pPr algn="just">
              <a:lnSpc>
                <a:spcPct val="90000"/>
              </a:lnSpc>
            </a:pPr>
            <a:r>
              <a:rPr lang="ru-RU" sz="2400" dirty="0" smtClean="0">
                <a:latin typeface="Times New Roman" pitchFamily="18" charset="0"/>
                <a:cs typeface="Times New Roman" pitchFamily="18" charset="0"/>
              </a:rPr>
              <a:t>       В глубокой древности у кукол было ещё одно предназначение, она была человеку защитой от болезней, несчастий, злых духов. Кукла берегла человека, ее так и называли: оберег или </a:t>
            </a:r>
            <a:r>
              <a:rPr lang="ru-RU" sz="2400" dirty="0" err="1" smtClean="0">
                <a:latin typeface="Times New Roman" pitchFamily="18" charset="0"/>
                <a:cs typeface="Times New Roman" pitchFamily="18" charset="0"/>
              </a:rPr>
              <a:t>берегиня</a:t>
            </a:r>
            <a:r>
              <a:rPr lang="ru-RU" sz="2400" dirty="0" smtClean="0">
                <a:latin typeface="Times New Roman" pitchFamily="18" charset="0"/>
                <a:cs typeface="Times New Roman" pitchFamily="18" charset="0"/>
              </a:rPr>
              <a:t>. Ни один дом на Руси не обходился без народных оберегов. Русский народ верил, что обереги надёжно охраняют от болезней, «дурного глаза», стихийных бедствий и  различных напастей, для защиты дома от злых духов, болезней, для привлечения Домового и его задабривания. </a:t>
            </a:r>
          </a:p>
          <a:p>
            <a:pPr algn="just">
              <a:lnSpc>
                <a:spcPct val="90000"/>
              </a:lnSpc>
            </a:pPr>
            <a:r>
              <a:rPr lang="ru-RU" sz="2400" dirty="0" smtClean="0">
                <a:latin typeface="Times New Roman" pitchFamily="18" charset="0"/>
                <a:cs typeface="Times New Roman" pitchFamily="18" charset="0"/>
              </a:rPr>
              <a:t>      Куклы символизировали всё тайное и волшебное, что есть в душе человека. Собираясь в дальнюю дорогу, человек брал с собой оберег,  чтобы вложенные в него добро и любовь согревали душу и напоминали о родном доме и семье.</a:t>
            </a:r>
            <a:r>
              <a:rPr lang="ru-RU" sz="2400" dirty="0" smtClean="0">
                <a:solidFill>
                  <a:srgbClr val="000099"/>
                </a:solidFill>
                <a:effectLst>
                  <a:outerShdw blurRad="38100" dist="38100" dir="2700000" algn="tl">
                    <a:srgbClr val="000000">
                      <a:alpha val="43137"/>
                    </a:srgbClr>
                  </a:outerShdw>
                </a:effectLst>
                <a:latin typeface="Cambria" pitchFamily="18" charset="0"/>
              </a:rPr>
              <a:t> </a:t>
            </a:r>
          </a:p>
          <a:p>
            <a:pPr algn="just">
              <a:lnSpc>
                <a:spcPct val="90000"/>
              </a:lnSpc>
            </a:pPr>
            <a:r>
              <a:rPr lang="ru-RU" sz="2400" dirty="0" smtClean="0">
                <a:latin typeface="Times New Roman" pitchFamily="18" charset="0"/>
                <a:cs typeface="Times New Roman" pitchFamily="18" charset="0"/>
              </a:rPr>
              <a:t>       Как правило, самыми охранными были куклы, выполненные без иглы и ножниц. Ткань старались при изготовлении кукол не резать, а рвать (иногда кукол так и называли — "</a:t>
            </a:r>
            <a:r>
              <a:rPr lang="ru-RU" sz="2400" dirty="0" err="1" smtClean="0">
                <a:latin typeface="Times New Roman" pitchFamily="18" charset="0"/>
                <a:cs typeface="Times New Roman" pitchFamily="18" charset="0"/>
              </a:rPr>
              <a:t>рванки</a:t>
            </a:r>
            <a:r>
              <a:rPr lang="ru-RU" sz="2400" dirty="0" smtClean="0">
                <a:latin typeface="Times New Roman" pitchFamily="18" charset="0"/>
                <a:cs typeface="Times New Roman" pitchFamily="18" charset="0"/>
              </a:rPr>
              <a:t>").</a:t>
            </a:r>
          </a:p>
          <a:p>
            <a:pPr algn="just"/>
            <a:endParaRPr lang="ru-RU"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4276763" y="1195413"/>
            <a:ext cx="4795831" cy="5805487"/>
          </a:xfrm>
        </p:spPr>
        <p:txBody>
          <a:bodyPr/>
          <a:lstStyle/>
          <a:p>
            <a:pPr algn="ctr" eaLnBrk="1" hangingPunct="1">
              <a:lnSpc>
                <a:spcPct val="90000"/>
              </a:lnSpc>
              <a:buFontTx/>
              <a:buNone/>
            </a:pPr>
            <a:r>
              <a:rPr lang="ru-RU" sz="2400" dirty="0" smtClean="0">
                <a:solidFill>
                  <a:schemeClr val="accent2"/>
                </a:solidFill>
              </a:rPr>
              <a:t>	</a:t>
            </a:r>
            <a:endParaRPr lang="ru-RU" sz="2000" dirty="0" smtClean="0">
              <a:solidFill>
                <a:srgbClr val="000099"/>
              </a:solidFill>
              <a:latin typeface="Cambria"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
        <p:nvSpPr>
          <p:cNvPr id="8" name="Прямоугольник 7"/>
          <p:cNvSpPr/>
          <p:nvPr/>
        </p:nvSpPr>
        <p:spPr>
          <a:xfrm>
            <a:off x="1214414" y="285728"/>
            <a:ext cx="7715304" cy="6401753"/>
          </a:xfrm>
          <a:prstGeom prst="rect">
            <a:avLst/>
          </a:prstGeom>
        </p:spPr>
        <p:txBody>
          <a:bodyPr wrap="square">
            <a:spAutoFit/>
          </a:bodyPr>
          <a:lstStyle/>
          <a:p>
            <a:pPr marL="411480" algn="ctr" fontAlgn="auto">
              <a:spcAft>
                <a:spcPts val="0"/>
              </a:spcAft>
              <a:defRPr/>
            </a:pPr>
            <a:r>
              <a:rPr lang="ru-RU" sz="2800" b="1" dirty="0" smtClean="0">
                <a:ln/>
                <a:solidFill>
                  <a:srgbClr val="FF0000"/>
                </a:solidFill>
                <a:latin typeface="CyrillicOld" pitchFamily="2" charset="0"/>
              </a:rPr>
              <a:t>ИСТОРИЯ ВОЗНИКНОВЕНИЯ НАРОДНОЙ КУКЛЫ</a:t>
            </a:r>
          </a:p>
          <a:p>
            <a:pPr marL="411480" algn="ctr" fontAlgn="auto">
              <a:spcAft>
                <a:spcPts val="0"/>
              </a:spcAft>
              <a:defRPr/>
            </a:pPr>
            <a:r>
              <a:rPr lang="ru-RU" sz="2400" b="1" dirty="0" smtClean="0">
                <a:ln/>
                <a:latin typeface="CyrillicOld" pitchFamily="2" charset="0"/>
              </a:rPr>
              <a:t> </a:t>
            </a:r>
          </a:p>
          <a:p>
            <a:pPr algn="just"/>
            <a:r>
              <a:rPr lang="ru-RU" sz="2400" dirty="0" smtClean="0">
                <a:latin typeface="Times New Roman" pitchFamily="18" charset="0"/>
                <a:cs typeface="Times New Roman" pitchFamily="18" charset="0"/>
              </a:rPr>
              <a:t>       Кукла имеет многовековую историю. Появившись в далеком прошлом, тряпичная кукла или </a:t>
            </a:r>
            <a:r>
              <a:rPr lang="ru-RU" sz="2400" dirty="0" err="1" smtClean="0">
                <a:latin typeface="Times New Roman" pitchFamily="18" charset="0"/>
                <a:cs typeface="Times New Roman" pitchFamily="18" charset="0"/>
              </a:rPr>
              <a:t>кукла-платочница</a:t>
            </a:r>
            <a:r>
              <a:rPr lang="ru-RU" sz="2400" dirty="0" smtClean="0">
                <a:latin typeface="Times New Roman" pitchFamily="18" charset="0"/>
                <a:cs typeface="Times New Roman" pitchFamily="18" charset="0"/>
              </a:rPr>
              <a:t> сохранила отголоски древнейших представлений и верований. В ней отразились народный представления о мире, добре, красоте. С давних времен </a:t>
            </a:r>
            <a:r>
              <a:rPr lang="ru-RU" sz="2400" dirty="0" err="1" smtClean="0">
                <a:latin typeface="Times New Roman" pitchFamily="18" charset="0"/>
                <a:cs typeface="Times New Roman" pitchFamily="18" charset="0"/>
              </a:rPr>
              <a:t>кукла-платочница</a:t>
            </a:r>
            <a:r>
              <a:rPr lang="ru-RU" sz="2400" dirty="0" smtClean="0">
                <a:latin typeface="Times New Roman" pitchFamily="18" charset="0"/>
                <a:cs typeface="Times New Roman" pitchFamily="18" charset="0"/>
              </a:rPr>
              <a:t> была традиционной игрушкой русского народа. Игра в куклы поощрялась взрослыми, т.к. играя в них, ребенок учился вести хозяйство, обретал образ семьи. Кукла была не просто игрушкой, а символом продолжения рода, залогом семейного счастья. Она сопровождала человека с рождения и до смерти и была непременным атрибутом любых праздников и обрядов.</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pic>
        <p:nvPicPr>
          <p:cNvPr id="3" name="Picture 2" descr="C:\Users\sviri\Desktop\Тряпичная кукла\обереговые куклы 2.jpg"/>
          <p:cNvPicPr>
            <a:picLocks noChangeAspect="1" noChangeArrowheads="1"/>
          </p:cNvPicPr>
          <p:nvPr/>
        </p:nvPicPr>
        <p:blipFill>
          <a:blip r:embed="rId3"/>
          <a:srcRect/>
          <a:stretch>
            <a:fillRect/>
          </a:stretch>
        </p:blipFill>
        <p:spPr bwMode="auto">
          <a:xfrm>
            <a:off x="1571604" y="357166"/>
            <a:ext cx="6786610" cy="620011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643306" y="214290"/>
            <a:ext cx="5357850" cy="4048110"/>
          </a:xfrm>
        </p:spPr>
        <p:txBody>
          <a:bodyPr>
            <a:normAutofit fontScale="55000" lnSpcReduction="20000"/>
          </a:bodyPr>
          <a:lstStyle/>
          <a:p>
            <a:pPr algn="just" eaLnBrk="1" hangingPunct="1">
              <a:lnSpc>
                <a:spcPct val="110000"/>
              </a:lnSpc>
              <a:buFontTx/>
              <a:buNone/>
            </a:pPr>
            <a:r>
              <a:rPr lang="ru-RU" sz="2400" b="1" dirty="0" smtClean="0">
                <a:solidFill>
                  <a:srgbClr val="000099"/>
                </a:solidFill>
                <a:latin typeface="Cambria" pitchFamily="18" charset="0"/>
              </a:rPr>
              <a:t>	          </a:t>
            </a:r>
            <a:r>
              <a:rPr lang="ru-RU" sz="4400" b="1" dirty="0" err="1" smtClean="0">
                <a:latin typeface="Times New Roman" pitchFamily="18" charset="0"/>
                <a:cs typeface="Times New Roman" pitchFamily="18" charset="0"/>
              </a:rPr>
              <a:t>Пеленашка</a:t>
            </a:r>
            <a:r>
              <a:rPr lang="ru-RU" sz="4400" b="1" dirty="0" smtClean="0">
                <a:latin typeface="Times New Roman" pitchFamily="18" charset="0"/>
                <a:cs typeface="Times New Roman" pitchFamily="18" charset="0"/>
              </a:rPr>
              <a:t>  - </a:t>
            </a:r>
            <a:r>
              <a:rPr lang="ru-RU" sz="4400" dirty="0" smtClean="0">
                <a:latin typeface="Times New Roman" pitchFamily="18" charset="0"/>
                <a:cs typeface="Times New Roman" pitchFamily="18" charset="0"/>
              </a:rPr>
              <a:t>древнейшая кукла-оберег. </a:t>
            </a:r>
            <a:r>
              <a:rPr lang="ru-RU" sz="4400" b="1" dirty="0" err="1" smtClean="0">
                <a:latin typeface="Times New Roman" pitchFamily="18" charset="0"/>
                <a:cs typeface="Times New Roman" pitchFamily="18" charset="0"/>
              </a:rPr>
              <a:t>Пеленашка</a:t>
            </a:r>
            <a:r>
              <a:rPr lang="ru-RU" sz="4400" dirty="0" smtClean="0">
                <a:latin typeface="Times New Roman" pitchFamily="18" charset="0"/>
                <a:cs typeface="Times New Roman" pitchFamily="18" charset="0"/>
              </a:rPr>
              <a:t> находилась в люльке до крещения ребёнка. Эту куклу хранили в семье вместе с крестильной рубашкой. Кукла была легка в изготовлении, для неё использовались куски ношеной, чаще домотканой одежды. </a:t>
            </a:r>
          </a:p>
          <a:p>
            <a:pPr algn="just" eaLnBrk="1" hangingPunct="1">
              <a:lnSpc>
                <a:spcPct val="110000"/>
              </a:lnSpc>
              <a:buFontTx/>
              <a:buNone/>
            </a:pPr>
            <a:r>
              <a:rPr lang="ru-RU" sz="4400" dirty="0" smtClean="0">
                <a:latin typeface="Times New Roman" pitchFamily="18" charset="0"/>
                <a:cs typeface="Times New Roman" pitchFamily="18" charset="0"/>
              </a:rPr>
              <a:t>          </a:t>
            </a:r>
            <a:r>
              <a:rPr lang="ru-RU" sz="4400" dirty="0" err="1" smtClean="0">
                <a:latin typeface="Times New Roman" pitchFamily="18" charset="0"/>
                <a:cs typeface="Times New Roman" pitchFamily="18" charset="0"/>
              </a:rPr>
              <a:t>Спеленутая</a:t>
            </a:r>
            <a:r>
              <a:rPr lang="ru-RU" sz="4400" dirty="0" smtClean="0">
                <a:latin typeface="Times New Roman" pitchFamily="18" charset="0"/>
                <a:cs typeface="Times New Roman" pitchFamily="18" charset="0"/>
              </a:rPr>
              <a:t> кукла могла быть использована детьми в играх. </a:t>
            </a:r>
          </a:p>
        </p:txBody>
      </p:sp>
      <p:pic>
        <p:nvPicPr>
          <p:cNvPr id="69634" name="Picture 2" descr="http://nacrestike.ru/15/10/09/kukla-obereg-pelenashki.jpg"/>
          <p:cNvPicPr>
            <a:picLocks noChangeAspect="1" noChangeArrowheads="1"/>
          </p:cNvPicPr>
          <p:nvPr/>
        </p:nvPicPr>
        <p:blipFill>
          <a:blip r:embed="rId2" cstate="print">
            <a:lum bright="-20000" contrast="10000"/>
          </a:blip>
          <a:srcRect l="13750" r="15000"/>
          <a:stretch>
            <a:fillRect/>
          </a:stretch>
        </p:blipFill>
        <p:spPr bwMode="auto">
          <a:xfrm>
            <a:off x="1285852" y="285728"/>
            <a:ext cx="2786082" cy="2730668"/>
          </a:xfrm>
          <a:prstGeom prst="rect">
            <a:avLst/>
          </a:prstGeom>
          <a:ln>
            <a:noFill/>
          </a:ln>
          <a:effectLst>
            <a:softEdge rad="112500"/>
          </a:effectLst>
        </p:spPr>
      </p:pic>
      <p:pic>
        <p:nvPicPr>
          <p:cNvPr id="69636" name="Picture 4" descr="http://fullmoon.ru/dolls/15_01.jpg"/>
          <p:cNvPicPr>
            <a:picLocks noChangeAspect="1" noChangeArrowheads="1"/>
          </p:cNvPicPr>
          <p:nvPr/>
        </p:nvPicPr>
        <p:blipFill>
          <a:blip r:embed="rId3" cstate="print">
            <a:lum contrast="30000"/>
          </a:blip>
          <a:srcRect/>
          <a:stretch>
            <a:fillRect/>
          </a:stretch>
        </p:blipFill>
        <p:spPr bwMode="auto">
          <a:xfrm>
            <a:off x="5643570" y="3857628"/>
            <a:ext cx="3214710" cy="2851210"/>
          </a:xfrm>
          <a:prstGeom prst="rect">
            <a:avLst/>
          </a:prstGeom>
          <a:ln>
            <a:noFill/>
          </a:ln>
          <a:effectLst>
            <a:softEdge rad="112500"/>
          </a:effectLst>
        </p:spPr>
      </p:pic>
      <p:pic>
        <p:nvPicPr>
          <p:cNvPr id="69638" name="Picture 6" descr="https://ds02.infourok.ru/uploads/ex/0a63/00085b4a-0f642b99/hello_html_m2ebffb68.jpg"/>
          <p:cNvPicPr>
            <a:picLocks noChangeAspect="1" noChangeArrowheads="1"/>
          </p:cNvPicPr>
          <p:nvPr/>
        </p:nvPicPr>
        <p:blipFill>
          <a:blip r:embed="rId4" cstate="print">
            <a:lum contrast="30000"/>
          </a:blip>
          <a:srcRect/>
          <a:stretch>
            <a:fillRect/>
          </a:stretch>
        </p:blipFill>
        <p:spPr bwMode="auto">
          <a:xfrm>
            <a:off x="1428728" y="4214818"/>
            <a:ext cx="3719492" cy="2238090"/>
          </a:xfrm>
          <a:prstGeom prst="rect">
            <a:avLst/>
          </a:prstGeom>
          <a:ln>
            <a:noFill/>
          </a:ln>
          <a:effectLst>
            <a:softEdge rad="112500"/>
          </a:effectLst>
        </p:spPr>
      </p:pic>
      <p:pic>
        <p:nvPicPr>
          <p:cNvPr id="7" name="Picture 2"/>
          <p:cNvPicPr>
            <a:picLocks noChangeAspect="1" noChangeArrowheads="1"/>
          </p:cNvPicPr>
          <p:nvPr/>
        </p:nvPicPr>
        <p:blipFill>
          <a:blip r:embed="rId5" cstate="print"/>
          <a:srcRect/>
          <a:stretch>
            <a:fillRect/>
          </a:stretch>
        </p:blipFill>
        <p:spPr bwMode="auto">
          <a:xfrm rot="16200000">
            <a:off x="-2797141" y="2797141"/>
            <a:ext cx="6858000" cy="1263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3000364" y="785794"/>
            <a:ext cx="9286940" cy="2089150"/>
          </a:xfrm>
        </p:spPr>
        <p:txBody>
          <a:bodyPr>
            <a:normAutofit/>
          </a:bodyPr>
          <a:lstStyle/>
          <a:p>
            <a:pPr algn="ctr" eaLnBrk="1" hangingPunct="1">
              <a:buFontTx/>
              <a:buNone/>
            </a:pPr>
            <a:r>
              <a:rPr lang="ru-RU" sz="2000" b="1" dirty="0" smtClean="0">
                <a:solidFill>
                  <a:srgbClr val="C00000"/>
                </a:solidFill>
                <a:latin typeface="Cambria" pitchFamily="18" charset="0"/>
              </a:rPr>
              <a:t>	</a:t>
            </a:r>
            <a:endParaRPr lang="ru-RU" dirty="0" smtClean="0">
              <a:solidFill>
                <a:srgbClr val="000099"/>
              </a:solidFill>
              <a:latin typeface="Cambria" pitchFamily="18" charset="0"/>
            </a:endParaRPr>
          </a:p>
        </p:txBody>
      </p:sp>
      <p:pic>
        <p:nvPicPr>
          <p:cNvPr id="12291" name="Picture 9" descr="DSCN1712"/>
          <p:cNvPicPr>
            <a:picLocks noChangeAspect="1" noChangeArrowheads="1"/>
          </p:cNvPicPr>
          <p:nvPr/>
        </p:nvPicPr>
        <p:blipFill>
          <a:blip r:embed="rId2" cstate="print"/>
          <a:srcRect l="3073" t="9383" r="2685" b="9924"/>
          <a:stretch>
            <a:fillRect/>
          </a:stretch>
        </p:blipFill>
        <p:spPr bwMode="auto">
          <a:xfrm>
            <a:off x="1643042" y="3357562"/>
            <a:ext cx="6877983" cy="3214710"/>
          </a:xfrm>
          <a:prstGeom prst="rect">
            <a:avLst/>
          </a:prstGeom>
          <a:noFill/>
          <a:ln w="9525">
            <a:solidFill>
              <a:schemeClr val="accent2"/>
            </a:solidFill>
            <a:miter lim="800000"/>
            <a:headEnd/>
            <a:tailEnd/>
          </a:ln>
        </p:spPr>
      </p:pic>
      <p:sp>
        <p:nvSpPr>
          <p:cNvPr id="6" name="Прямоугольник 5"/>
          <p:cNvSpPr/>
          <p:nvPr/>
        </p:nvSpPr>
        <p:spPr>
          <a:xfrm>
            <a:off x="1428728" y="285728"/>
            <a:ext cx="7429552" cy="3046988"/>
          </a:xfrm>
          <a:prstGeom prst="rect">
            <a:avLst/>
          </a:prstGeom>
        </p:spPr>
        <p:txBody>
          <a:bodyPr wrap="square">
            <a:spAutoFit/>
          </a:bodyPr>
          <a:lstStyle/>
          <a:p>
            <a:pPr algn="just"/>
            <a:r>
              <a:rPr lang="ru-RU" sz="2400" b="1" dirty="0" smtClean="0">
                <a:latin typeface="Times New Roman" pitchFamily="18" charset="0"/>
                <a:cs typeface="Times New Roman" pitchFamily="18" charset="0"/>
              </a:rPr>
              <a:t>       Куклы-лихорадки – </a:t>
            </a:r>
            <a:r>
              <a:rPr lang="ru-RU" sz="2400" dirty="0" smtClean="0">
                <a:latin typeface="Times New Roman" pitchFamily="18" charset="0"/>
                <a:cs typeface="Times New Roman" pitchFamily="18" charset="0"/>
              </a:rPr>
              <a:t>это двенадцать куколок, по числу месяцев в году, </a:t>
            </a:r>
            <a:r>
              <a:rPr lang="ru-RU" sz="2400" dirty="0" err="1" smtClean="0">
                <a:latin typeface="Times New Roman" pitchFamily="18" charset="0"/>
                <a:cs typeface="Times New Roman" pitchFamily="18" charset="0"/>
              </a:rPr>
              <a:t>спеленутые</a:t>
            </a:r>
            <a:r>
              <a:rPr lang="ru-RU" sz="2400" dirty="0" smtClean="0">
                <a:latin typeface="Times New Roman" pitchFamily="18" charset="0"/>
                <a:cs typeface="Times New Roman" pitchFamily="18" charset="0"/>
              </a:rPr>
              <a:t> как младенцы и скрепленные вместе. Их помещали за печкой, чтобы их никто не видел, чтобы отпугивать приносящих болезни </a:t>
            </a:r>
            <a:r>
              <a:rPr lang="ru-RU" sz="2400" dirty="0" err="1" smtClean="0">
                <a:latin typeface="Times New Roman" pitchFamily="18" charset="0"/>
                <a:cs typeface="Times New Roman" pitchFamily="18" charset="0"/>
              </a:rPr>
              <a:t>демонов-трясовиц</a:t>
            </a:r>
            <a:r>
              <a:rPr lang="ru-RU" sz="2400" dirty="0" smtClean="0">
                <a:latin typeface="Times New Roman" pitchFamily="18" charset="0"/>
                <a:cs typeface="Times New Roman" pitchFamily="18" charset="0"/>
              </a:rPr>
              <a:t>, которых звали Дряхлея, Глупея, </a:t>
            </a:r>
            <a:r>
              <a:rPr lang="ru-RU" sz="2400" dirty="0" err="1" smtClean="0">
                <a:latin typeface="Times New Roman" pitchFamily="18" charset="0"/>
                <a:cs typeface="Times New Roman" pitchFamily="18" charset="0"/>
              </a:rPr>
              <a:t>Глядея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Ленея</a:t>
            </a:r>
            <a:r>
              <a:rPr lang="ru-RU" sz="2400" dirty="0" smtClean="0">
                <a:latin typeface="Times New Roman" pitchFamily="18" charset="0"/>
                <a:cs typeface="Times New Roman" pitchFamily="18" charset="0"/>
              </a:rPr>
              <a:t>, Немея, </a:t>
            </a:r>
            <a:r>
              <a:rPr lang="ru-RU" sz="2400" dirty="0" err="1" smtClean="0">
                <a:latin typeface="Times New Roman" pitchFamily="18" charset="0"/>
                <a:cs typeface="Times New Roman" pitchFamily="18" charset="0"/>
              </a:rPr>
              <a:t>Ледея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Трясея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Дремлея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Огнея</a:t>
            </a:r>
            <a:r>
              <a:rPr lang="ru-RU" sz="2400" dirty="0" smtClean="0">
                <a:latin typeface="Times New Roman" pitchFamily="18" charset="0"/>
                <a:cs typeface="Times New Roman" pitchFamily="18" charset="0"/>
              </a:rPr>
              <a:t>, Ветрея, Желтея и </a:t>
            </a:r>
            <a:r>
              <a:rPr lang="ru-RU" sz="2400" dirty="0" err="1" smtClean="0">
                <a:latin typeface="Times New Roman" pitchFamily="18" charset="0"/>
                <a:cs typeface="Times New Roman" pitchFamily="18" charset="0"/>
              </a:rPr>
              <a:t>Авея</a:t>
            </a:r>
            <a:r>
              <a:rPr lang="ru-RU" sz="2400" dirty="0" smtClean="0">
                <a:latin typeface="Times New Roman" pitchFamily="18" charset="0"/>
                <a:cs typeface="Times New Roman" pitchFamily="18" charset="0"/>
              </a:rPr>
              <a:t>. 15 января каждого года оберег заменяли на новый. </a:t>
            </a:r>
          </a:p>
        </p:txBody>
      </p:sp>
      <p:pic>
        <p:nvPicPr>
          <p:cNvPr id="7" name="Picture 2"/>
          <p:cNvPicPr>
            <a:picLocks noChangeAspect="1" noChangeArrowheads="1"/>
          </p:cNvPicPr>
          <p:nvPr/>
        </p:nvPicPr>
        <p:blipFill>
          <a:blip r:embed="rId3" cstate="print"/>
          <a:srcRect/>
          <a:stretch>
            <a:fillRect/>
          </a:stretch>
        </p:blipFill>
        <p:spPr bwMode="auto">
          <a:xfrm rot="16200000">
            <a:off x="-2797141" y="2797141"/>
            <a:ext cx="6858000" cy="1263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928663" y="357167"/>
            <a:ext cx="4929221" cy="6357982"/>
          </a:xfrm>
        </p:spPr>
        <p:txBody>
          <a:bodyPr>
            <a:normAutofit lnSpcReduction="10000"/>
          </a:bodyPr>
          <a:lstStyle/>
          <a:p>
            <a:pPr algn="just" eaLnBrk="1" hangingPunct="1">
              <a:buFontTx/>
              <a:buNone/>
            </a:pPr>
            <a:r>
              <a:rPr lang="ru-RU" sz="2000" dirty="0" smtClean="0">
                <a:solidFill>
                  <a:srgbClr val="000099"/>
                </a:solidFill>
                <a:effectLst>
                  <a:outerShdw blurRad="38100" dist="38100" dir="2700000" algn="tl">
                    <a:srgbClr val="000000">
                      <a:alpha val="43137"/>
                    </a:srgbClr>
                  </a:outerShdw>
                </a:effectLst>
                <a:latin typeface="Cambria" pitchFamily="18" charset="0"/>
              </a:rPr>
              <a:t>	       </a:t>
            </a:r>
            <a:r>
              <a:rPr lang="ru-RU" sz="2400" dirty="0" smtClean="0">
                <a:latin typeface="Times New Roman" pitchFamily="18" charset="0"/>
                <a:cs typeface="Times New Roman" pitchFamily="18" charset="0"/>
              </a:rPr>
              <a:t>В южных губерниях России существовала кукла — оберег жилища,  называемая </a:t>
            </a:r>
            <a:r>
              <a:rPr lang="ru-RU" sz="2400" b="1" dirty="0" smtClean="0">
                <a:latin typeface="Times New Roman" pitchFamily="18" charset="0"/>
                <a:cs typeface="Times New Roman" pitchFamily="18" charset="0"/>
              </a:rPr>
              <a:t>День и Ночь </a:t>
            </a:r>
            <a:r>
              <a:rPr lang="ru-RU" sz="2400" dirty="0" smtClean="0">
                <a:latin typeface="Times New Roman" pitchFamily="18" charset="0"/>
                <a:cs typeface="Times New Roman" pitchFamily="18" charset="0"/>
              </a:rPr>
              <a:t>(она относится к двуликим или парным куклам). Как правило, её делали под Новый год. </a:t>
            </a:r>
          </a:p>
          <a:p>
            <a:pPr algn="just" eaLnBrk="1" hangingPunct="1">
              <a:buFontTx/>
              <a:buNone/>
            </a:pPr>
            <a:r>
              <a:rPr lang="ru-RU" sz="2400" dirty="0" smtClean="0">
                <a:latin typeface="Times New Roman" pitchFamily="18" charset="0"/>
                <a:cs typeface="Times New Roman" pitchFamily="18" charset="0"/>
              </a:rPr>
              <a:t>          Она была изготовлена из тканей темных и светлых тонов. Светлая ткань символизировала день, а темная ткань—ночь. </a:t>
            </a:r>
          </a:p>
          <a:p>
            <a:pPr algn="just" eaLnBrk="1" hangingPunct="1">
              <a:buFontTx/>
              <a:buNone/>
            </a:pPr>
            <a:r>
              <a:rPr lang="ru-RU" sz="2400" dirty="0" smtClean="0">
                <a:latin typeface="Times New Roman" pitchFamily="18" charset="0"/>
                <a:cs typeface="Times New Roman" pitchFamily="18" charset="0"/>
              </a:rPr>
              <a:t>            Рано утром, ежедневно её поворачивали светлой стороной (на день), а вечером- темной (на ночь).   Говорили: «День прошел, и слава Богу,  пусть так же пройдет и ночь». </a:t>
            </a:r>
          </a:p>
        </p:txBody>
      </p:sp>
      <p:pic>
        <p:nvPicPr>
          <p:cNvPr id="8194" name="Picture 2" descr="C:\Users\МТА\Desktop\Бабушкин сундук\Народная кукла\175375.jpg"/>
          <p:cNvPicPr>
            <a:picLocks noChangeAspect="1" noChangeArrowheads="1"/>
          </p:cNvPicPr>
          <p:nvPr/>
        </p:nvPicPr>
        <p:blipFill>
          <a:blip r:embed="rId2" cstate="print">
            <a:lum contrast="30000"/>
          </a:blip>
          <a:srcRect l="7072" r="14140"/>
          <a:stretch>
            <a:fillRect/>
          </a:stretch>
        </p:blipFill>
        <p:spPr bwMode="auto">
          <a:xfrm>
            <a:off x="6000760" y="686880"/>
            <a:ext cx="2928958" cy="495669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rot="16200000">
            <a:off x="-2797141" y="2797141"/>
            <a:ext cx="6858000" cy="1263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МТА\Desktop\Бабушкин сундук\Народная кукла\кукла-колокольчик.jpg"/>
          <p:cNvPicPr>
            <a:picLocks noChangeAspect="1" noChangeArrowheads="1"/>
          </p:cNvPicPr>
          <p:nvPr/>
        </p:nvPicPr>
        <p:blipFill>
          <a:blip r:embed="rId2" cstate="print">
            <a:lum contrast="30000"/>
          </a:blip>
          <a:srcRect t="5079" b="13293"/>
          <a:stretch>
            <a:fillRect/>
          </a:stretch>
        </p:blipFill>
        <p:spPr bwMode="auto">
          <a:xfrm>
            <a:off x="2285984" y="3214686"/>
            <a:ext cx="6000792" cy="3444111"/>
          </a:xfrm>
          <a:prstGeom prst="rect">
            <a:avLst/>
          </a:prstGeom>
          <a:noFill/>
        </p:spPr>
      </p:pic>
      <p:sp>
        <p:nvSpPr>
          <p:cNvPr id="6" name="TextBox 5"/>
          <p:cNvSpPr txBox="1"/>
          <p:nvPr/>
        </p:nvSpPr>
        <p:spPr>
          <a:xfrm>
            <a:off x="1285852" y="214290"/>
            <a:ext cx="7572429" cy="3046988"/>
          </a:xfrm>
          <a:prstGeom prst="rect">
            <a:avLst/>
          </a:prstGeom>
          <a:noFill/>
        </p:spPr>
        <p:txBody>
          <a:bodyPr wrap="square" rtlCol="0">
            <a:spAutoFit/>
          </a:bodyPr>
          <a:lstStyle/>
          <a:p>
            <a:pPr algn="just"/>
            <a:r>
              <a:rPr lang="ru-RU" sz="2400" b="1" dirty="0" smtClean="0">
                <a:latin typeface="Times New Roman" pitchFamily="18" charset="0"/>
                <a:cs typeface="Times New Roman" pitchFamily="18" charset="0"/>
              </a:rPr>
              <a:t>       Колокольчик</a:t>
            </a:r>
            <a:r>
              <a:rPr lang="ru-RU" sz="2400" dirty="0" smtClean="0">
                <a:latin typeface="Times New Roman" pitchFamily="18" charset="0"/>
                <a:cs typeface="Times New Roman" pitchFamily="18" charset="0"/>
              </a:rPr>
              <a:t> – кукла Добрых Вестей. Родина куколки – Валдай. Оттуда и пошли валдайские колокольчики. Эта кукла приносит в дом радость и веселье, она оберег хорошего настроения и отпугивает нечистую силу.</a:t>
            </a:r>
          </a:p>
          <a:p>
            <a:pPr algn="just"/>
            <a:r>
              <a:rPr lang="ru-RU" sz="2400" dirty="0" smtClean="0">
                <a:latin typeface="Times New Roman" pitchFamily="18" charset="0"/>
                <a:cs typeface="Times New Roman" pitchFamily="18" charset="0"/>
              </a:rPr>
              <a:t>       Даря </a:t>
            </a:r>
            <a:r>
              <a:rPr lang="ru-RU" sz="2400" b="1" dirty="0" smtClean="0">
                <a:latin typeface="Times New Roman" pitchFamily="18" charset="0"/>
                <a:cs typeface="Times New Roman" pitchFamily="18" charset="0"/>
              </a:rPr>
              <a:t>Колокольчик</a:t>
            </a:r>
            <a:r>
              <a:rPr lang="ru-RU" sz="2400" dirty="0" smtClean="0">
                <a:latin typeface="Times New Roman" pitchFamily="18" charset="0"/>
                <a:cs typeface="Times New Roman" pitchFamily="18" charset="0"/>
              </a:rPr>
              <a:t>, человек желает своему другу получать только хорошие известия и поддерживает в нём радостное и весёлое настроение</a:t>
            </a:r>
            <a:endParaRPr lang="ru-RU" sz="24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rot="16200000">
            <a:off x="-2797141" y="2797141"/>
            <a:ext cx="6858000" cy="1263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
        <p:nvSpPr>
          <p:cNvPr id="3" name="Прямоугольник 2"/>
          <p:cNvSpPr/>
          <p:nvPr/>
        </p:nvSpPr>
        <p:spPr>
          <a:xfrm>
            <a:off x="1357290" y="0"/>
            <a:ext cx="7358114" cy="3416320"/>
          </a:xfrm>
          <a:prstGeom prst="rect">
            <a:avLst/>
          </a:prstGeom>
        </p:spPr>
        <p:txBody>
          <a:bodyPr wrap="square">
            <a:spAutoFit/>
          </a:bodyPr>
          <a:lstStyle/>
          <a:p>
            <a:pPr algn="just"/>
            <a:r>
              <a:rPr lang="ru-RU" sz="2400" dirty="0" smtClean="0">
                <a:latin typeface="Times New Roman" pitchFamily="18" charset="0"/>
                <a:cs typeface="Times New Roman" pitchFamily="18" charset="0"/>
              </a:rPr>
              <a:t>       Эту куклу отличает наличие 3 юбок, которые олицетворяли гармонию здорового тела, радостной души и спокойного духа. </a:t>
            </a:r>
            <a:r>
              <a:rPr lang="ru-RU" sz="2400" dirty="0" err="1" smtClean="0">
                <a:latin typeface="Times New Roman" pitchFamily="18" charset="0"/>
                <a:cs typeface="Times New Roman" pitchFamily="18" charset="0"/>
              </a:rPr>
              <a:t>Мотанка</a:t>
            </a:r>
            <a:r>
              <a:rPr lang="ru-RU" sz="2400" dirty="0" smtClean="0">
                <a:latin typeface="Times New Roman" pitchFamily="18" charset="0"/>
                <a:cs typeface="Times New Roman" pitchFamily="18" charset="0"/>
              </a:rPr>
              <a:t> всегда была наряжена, наряды ярких цветов с пёстрыми узорами символизировали благополучие и счастье.</a:t>
            </a:r>
          </a:p>
          <a:p>
            <a:pPr algn="just"/>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Колокольчик</a:t>
            </a:r>
            <a:r>
              <a:rPr lang="ru-RU" sz="2400" dirty="0" smtClean="0">
                <a:latin typeface="Times New Roman" pitchFamily="18" charset="0"/>
                <a:cs typeface="Times New Roman" pitchFamily="18" charset="0"/>
              </a:rPr>
              <a:t>  - эта </a:t>
            </a:r>
            <a:r>
              <a:rPr lang="ru-RU" sz="2400" dirty="0" err="1" smtClean="0">
                <a:latin typeface="Times New Roman" pitchFamily="18" charset="0"/>
                <a:cs typeface="Times New Roman" pitchFamily="18" charset="0"/>
              </a:rPr>
              <a:t>платочница</a:t>
            </a:r>
            <a:r>
              <a:rPr lang="ru-RU" sz="2400" dirty="0" smtClean="0">
                <a:latin typeface="Times New Roman" pitchFamily="18" charset="0"/>
                <a:cs typeface="Times New Roman" pitchFamily="18" charset="0"/>
              </a:rPr>
              <a:t>, которая могла издавать чистый, звонкий звук, который исходил от спрятанного внутри колокольчика. Иногда колокольчики вешали и на ручки куколки.</a:t>
            </a:r>
            <a:endParaRPr lang="ru-RU" sz="2400" dirty="0"/>
          </a:p>
        </p:txBody>
      </p:sp>
      <p:pic>
        <p:nvPicPr>
          <p:cNvPr id="4098" name="Picture 2" descr="C:\Users\Виктория\Desktop\00Рабочая\2021-22\Кукла\Картики\2022-01-18-21-58-29.jpg"/>
          <p:cNvPicPr>
            <a:picLocks noChangeAspect="1" noChangeArrowheads="1"/>
          </p:cNvPicPr>
          <p:nvPr/>
        </p:nvPicPr>
        <p:blipFill>
          <a:blip r:embed="rId3"/>
          <a:srcRect/>
          <a:stretch>
            <a:fillRect/>
          </a:stretch>
        </p:blipFill>
        <p:spPr bwMode="auto">
          <a:xfrm>
            <a:off x="1500166" y="3286124"/>
            <a:ext cx="3357586" cy="3357586"/>
          </a:xfrm>
          <a:prstGeom prst="rect">
            <a:avLst/>
          </a:prstGeom>
          <a:noFill/>
        </p:spPr>
      </p:pic>
      <p:pic>
        <p:nvPicPr>
          <p:cNvPr id="4099" name="Picture 3" descr="C:\Users\Виктория\Desktop\00Рабочая\2021-22\Кукла\Картики\509b48943e7327a41215cb38f4ty--fen-shuj-i-ezoterika-kolokolchik.jpg"/>
          <p:cNvPicPr>
            <a:picLocks noChangeAspect="1" noChangeArrowheads="1"/>
          </p:cNvPicPr>
          <p:nvPr/>
        </p:nvPicPr>
        <p:blipFill>
          <a:blip r:embed="rId4"/>
          <a:srcRect l="6204" t="5899" r="12675" b="7022"/>
          <a:stretch>
            <a:fillRect/>
          </a:stretch>
        </p:blipFill>
        <p:spPr bwMode="auto">
          <a:xfrm>
            <a:off x="5429256" y="3274962"/>
            <a:ext cx="3477417" cy="336874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pic>
        <p:nvPicPr>
          <p:cNvPr id="3" name="Рисунок 2" descr="http://img-fotki.yandex.ru/get/4807/pinigina.1e/0_66aaa_b2be21e_XL.jpg"/>
          <p:cNvPicPr>
            <a:picLocks noChangeAspect="1" noChangeArrowheads="1"/>
          </p:cNvPicPr>
          <p:nvPr/>
        </p:nvPicPr>
        <p:blipFill>
          <a:blip r:embed="rId3"/>
          <a:srcRect/>
          <a:stretch>
            <a:fillRect/>
          </a:stretch>
        </p:blipFill>
        <p:spPr bwMode="auto">
          <a:xfrm>
            <a:off x="1285853" y="1785926"/>
            <a:ext cx="4500594" cy="3786214"/>
          </a:xfrm>
          <a:prstGeom prst="rect">
            <a:avLst/>
          </a:prstGeom>
          <a:noFill/>
          <a:ln w="9525">
            <a:solidFill>
              <a:srgbClr val="333300"/>
            </a:solidFill>
            <a:miter lim="800000"/>
            <a:headEnd/>
            <a:tailEnd/>
          </a:ln>
        </p:spPr>
      </p:pic>
      <p:sp>
        <p:nvSpPr>
          <p:cNvPr id="4" name="Прямоугольник 3"/>
          <p:cNvSpPr/>
          <p:nvPr/>
        </p:nvSpPr>
        <p:spPr>
          <a:xfrm>
            <a:off x="1428728" y="214290"/>
            <a:ext cx="7358114" cy="523220"/>
          </a:xfrm>
          <a:prstGeom prst="rect">
            <a:avLst/>
          </a:prstGeom>
        </p:spPr>
        <p:txBody>
          <a:bodyPr wrap="square">
            <a:spAutoFit/>
          </a:bodyPr>
          <a:lstStyle/>
          <a:p>
            <a:pPr algn="ctr"/>
            <a:r>
              <a:rPr lang="ru-RU" sz="2800" b="1" cap="all" dirty="0" smtClean="0">
                <a:ln/>
                <a:solidFill>
                  <a:srgbClr val="FF0000"/>
                </a:solidFill>
                <a:latin typeface="CyrillicOld" pitchFamily="2" charset="0"/>
              </a:rPr>
              <a:t>Изготовление Куклы  колокольчик</a:t>
            </a:r>
          </a:p>
        </p:txBody>
      </p:sp>
      <p:sp>
        <p:nvSpPr>
          <p:cNvPr id="5" name="Прямоугольник 4"/>
          <p:cNvSpPr/>
          <p:nvPr/>
        </p:nvSpPr>
        <p:spPr>
          <a:xfrm>
            <a:off x="5786446" y="1000108"/>
            <a:ext cx="3357554" cy="5262979"/>
          </a:xfrm>
          <a:prstGeom prst="rect">
            <a:avLst/>
          </a:prstGeom>
        </p:spPr>
        <p:txBody>
          <a:bodyPr wrap="square">
            <a:spAutoFit/>
          </a:bodyPr>
          <a:lstStyle/>
          <a:p>
            <a:pPr algn="ctr"/>
            <a:r>
              <a:rPr lang="ru-RU" altLang="ru-RU" sz="2400" dirty="0" smtClean="0">
                <a:latin typeface="Times New Roman" pitchFamily="18" charset="0"/>
                <a:cs typeface="Times New Roman" pitchFamily="18" charset="0"/>
              </a:rPr>
              <a:t>Для изготовления куклы понадобятся:</a:t>
            </a:r>
          </a:p>
          <a:p>
            <a:pPr>
              <a:buFont typeface="Wingdings" pitchFamily="2" charset="2"/>
              <a:buChar char="§"/>
            </a:pPr>
            <a:r>
              <a:rPr lang="ru-RU" altLang="ru-RU" sz="2400" dirty="0" smtClean="0">
                <a:latin typeface="Times New Roman" pitchFamily="18" charset="0"/>
                <a:cs typeface="Times New Roman" pitchFamily="18" charset="0"/>
              </a:rPr>
              <a:t>лоскут белой </a:t>
            </a:r>
            <a:r>
              <a:rPr lang="ru-RU" altLang="ru-RU" sz="2400" dirty="0" err="1" smtClean="0">
                <a:latin typeface="Times New Roman" pitchFamily="18" charset="0"/>
                <a:cs typeface="Times New Roman" pitchFamily="18" charset="0"/>
              </a:rPr>
              <a:t>х\б</a:t>
            </a:r>
            <a:r>
              <a:rPr lang="ru-RU" altLang="ru-RU" sz="2400" dirty="0" smtClean="0">
                <a:latin typeface="Times New Roman" pitchFamily="18" charset="0"/>
                <a:cs typeface="Times New Roman" pitchFamily="18" charset="0"/>
              </a:rPr>
              <a:t> ткани </a:t>
            </a:r>
          </a:p>
          <a:p>
            <a:r>
              <a:rPr lang="ru-RU" altLang="ru-RU" sz="2400" dirty="0" smtClean="0">
                <a:latin typeface="Times New Roman" pitchFamily="18" charset="0"/>
                <a:cs typeface="Times New Roman" pitchFamily="18" charset="0"/>
              </a:rPr>
              <a:t>20х20 см</a:t>
            </a:r>
          </a:p>
          <a:p>
            <a:pPr>
              <a:buFont typeface="Wingdings" pitchFamily="2" charset="2"/>
              <a:buChar char="§"/>
            </a:pPr>
            <a:r>
              <a:rPr lang="ru-RU" altLang="ru-RU" sz="2400" dirty="0" smtClean="0">
                <a:latin typeface="Times New Roman" pitchFamily="18" charset="0"/>
                <a:cs typeface="Times New Roman" pitchFamily="18" charset="0"/>
              </a:rPr>
              <a:t>3 лоскута цветастой </a:t>
            </a:r>
            <a:r>
              <a:rPr lang="ru-RU" altLang="ru-RU" sz="2400" dirty="0" err="1" smtClean="0">
                <a:latin typeface="Times New Roman" pitchFamily="18" charset="0"/>
                <a:cs typeface="Times New Roman" pitchFamily="18" charset="0"/>
              </a:rPr>
              <a:t>х\б</a:t>
            </a:r>
            <a:r>
              <a:rPr lang="ru-RU" altLang="ru-RU" sz="2400" dirty="0" smtClean="0">
                <a:latin typeface="Times New Roman" pitchFamily="18" charset="0"/>
                <a:cs typeface="Times New Roman" pitchFamily="18" charset="0"/>
              </a:rPr>
              <a:t> ткани диаметром 25, 20 и 15 см</a:t>
            </a:r>
          </a:p>
          <a:p>
            <a:pPr>
              <a:buFont typeface="Wingdings" pitchFamily="2" charset="2"/>
              <a:buChar char="§"/>
            </a:pPr>
            <a:r>
              <a:rPr lang="ru-RU" altLang="ru-RU" sz="2400" dirty="0" smtClean="0">
                <a:latin typeface="Times New Roman" pitchFamily="18" charset="0"/>
                <a:cs typeface="Times New Roman" pitchFamily="18" charset="0"/>
              </a:rPr>
              <a:t>лоскут ткани для косынки</a:t>
            </a:r>
          </a:p>
          <a:p>
            <a:pPr>
              <a:buFont typeface="Wingdings" pitchFamily="2" charset="2"/>
              <a:buChar char="§"/>
            </a:pPr>
            <a:r>
              <a:rPr lang="ru-RU" altLang="ru-RU" sz="2400" dirty="0" smtClean="0">
                <a:latin typeface="Times New Roman" pitchFamily="18" charset="0"/>
                <a:cs typeface="Times New Roman" pitchFamily="18" charset="0"/>
              </a:rPr>
              <a:t>Металлический колокольчик</a:t>
            </a:r>
          </a:p>
          <a:p>
            <a:pPr>
              <a:buFont typeface="Wingdings" pitchFamily="2" charset="2"/>
              <a:buChar char="§"/>
            </a:pPr>
            <a:r>
              <a:rPr lang="ru-RU" altLang="ru-RU" sz="2400" dirty="0" err="1" smtClean="0">
                <a:latin typeface="Times New Roman" pitchFamily="18" charset="0"/>
                <a:cs typeface="Times New Roman" pitchFamily="18" charset="0"/>
              </a:rPr>
              <a:t>Синтепон</a:t>
            </a:r>
            <a:r>
              <a:rPr lang="ru-RU" altLang="ru-RU" sz="2400" dirty="0" smtClean="0">
                <a:latin typeface="Times New Roman" pitchFamily="18" charset="0"/>
                <a:cs typeface="Times New Roman" pitchFamily="18" charset="0"/>
              </a:rPr>
              <a:t> или вата</a:t>
            </a:r>
          </a:p>
          <a:p>
            <a:pPr>
              <a:buFont typeface="Wingdings" pitchFamily="2" charset="2"/>
              <a:buChar char="§"/>
            </a:pPr>
            <a:r>
              <a:rPr lang="ru-RU" altLang="ru-RU" sz="2400" dirty="0" err="1" smtClean="0">
                <a:latin typeface="Times New Roman" pitchFamily="18" charset="0"/>
                <a:cs typeface="Times New Roman" pitchFamily="18" charset="0"/>
              </a:rPr>
              <a:t>х\б</a:t>
            </a:r>
            <a:r>
              <a:rPr lang="ru-RU" altLang="ru-RU" sz="2400" dirty="0" smtClean="0">
                <a:latin typeface="Times New Roman" pitchFamily="18" charset="0"/>
                <a:cs typeface="Times New Roman" pitchFamily="18" charset="0"/>
              </a:rPr>
              <a:t> нитки красного цвета</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pic>
        <p:nvPicPr>
          <p:cNvPr id="3" name="Рисунок 3" descr="http://img-fotki.yandex.ru/get/5601/pinigina.1e/0_66aab_51e83b10_XL.jpg"/>
          <p:cNvPicPr>
            <a:picLocks noChangeAspect="1" noChangeArrowheads="1"/>
          </p:cNvPicPr>
          <p:nvPr/>
        </p:nvPicPr>
        <p:blipFill>
          <a:blip r:embed="rId3"/>
          <a:srcRect/>
          <a:stretch>
            <a:fillRect/>
          </a:stretch>
        </p:blipFill>
        <p:spPr bwMode="auto">
          <a:xfrm>
            <a:off x="1285852" y="214290"/>
            <a:ext cx="2643206" cy="2335856"/>
          </a:xfrm>
          <a:prstGeom prst="rect">
            <a:avLst/>
          </a:prstGeom>
          <a:noFill/>
          <a:ln w="9525">
            <a:solidFill>
              <a:srgbClr val="333300"/>
            </a:solidFill>
            <a:miter lim="800000"/>
            <a:headEnd/>
            <a:tailEnd/>
          </a:ln>
        </p:spPr>
      </p:pic>
      <p:sp>
        <p:nvSpPr>
          <p:cNvPr id="4" name="Прямоугольник 3"/>
          <p:cNvSpPr/>
          <p:nvPr/>
        </p:nvSpPr>
        <p:spPr>
          <a:xfrm>
            <a:off x="1214414" y="4429132"/>
            <a:ext cx="3929090" cy="2308324"/>
          </a:xfrm>
          <a:prstGeom prst="rect">
            <a:avLst/>
          </a:prstGeom>
        </p:spPr>
        <p:txBody>
          <a:bodyPr wrap="square">
            <a:spAutoFit/>
          </a:bodyPr>
          <a:lstStyle/>
          <a:p>
            <a:pPr algn="just"/>
            <a:r>
              <a:rPr lang="ru-RU" sz="2400" dirty="0" smtClean="0">
                <a:latin typeface="Times New Roman" pitchFamily="18" charset="0"/>
                <a:cs typeface="Times New Roman" pitchFamily="18" charset="0"/>
              </a:rPr>
              <a:t>Колокольчик привязать за нитку к скатанному шарику из ваты или </a:t>
            </a:r>
            <a:r>
              <a:rPr lang="ru-RU" sz="2400" dirty="0" err="1" smtClean="0">
                <a:latin typeface="Times New Roman" pitchFamily="18" charset="0"/>
                <a:cs typeface="Times New Roman" pitchFamily="18" charset="0"/>
              </a:rPr>
              <a:t>синтепона</a:t>
            </a:r>
            <a:r>
              <a:rPr lang="ru-RU" sz="2400" dirty="0" smtClean="0">
                <a:latin typeface="Times New Roman" pitchFamily="18" charset="0"/>
                <a:cs typeface="Times New Roman" pitchFamily="18" charset="0"/>
              </a:rPr>
              <a:t>. И положить в центр самого большого круга. Сформировать голову кукле.</a:t>
            </a:r>
            <a:endParaRPr lang="ru-RU" sz="2400" dirty="0"/>
          </a:p>
        </p:txBody>
      </p:sp>
      <p:pic>
        <p:nvPicPr>
          <p:cNvPr id="5" name="Рисунок 4" descr="http://img-fotki.yandex.ru/get/4512/pinigina.1e/0_66aaf_f3427d3b_XL.jpg"/>
          <p:cNvPicPr>
            <a:picLocks noChangeAspect="1" noChangeArrowheads="1"/>
          </p:cNvPicPr>
          <p:nvPr/>
        </p:nvPicPr>
        <p:blipFill>
          <a:blip r:embed="rId4"/>
          <a:srcRect t="6173" b="7407"/>
          <a:stretch>
            <a:fillRect/>
          </a:stretch>
        </p:blipFill>
        <p:spPr bwMode="auto">
          <a:xfrm>
            <a:off x="1285852" y="2500306"/>
            <a:ext cx="2811096" cy="2000264"/>
          </a:xfrm>
          <a:prstGeom prst="rect">
            <a:avLst/>
          </a:prstGeom>
          <a:noFill/>
          <a:ln w="9525">
            <a:solidFill>
              <a:srgbClr val="333300"/>
            </a:solidFill>
            <a:miter lim="800000"/>
            <a:headEnd/>
            <a:tailEnd/>
          </a:ln>
        </p:spPr>
      </p:pic>
      <p:pic>
        <p:nvPicPr>
          <p:cNvPr id="6" name="Рисунок 6" descr="http://img-fotki.yandex.ru/get/4402/pinigina.1e/0_66ab1_42ae137f_XL.jpg"/>
          <p:cNvPicPr>
            <a:picLocks noChangeAspect="1" noChangeArrowheads="1"/>
          </p:cNvPicPr>
          <p:nvPr/>
        </p:nvPicPr>
        <p:blipFill>
          <a:blip r:embed="rId5"/>
          <a:srcRect/>
          <a:stretch>
            <a:fillRect/>
          </a:stretch>
        </p:blipFill>
        <p:spPr bwMode="auto">
          <a:xfrm>
            <a:off x="5214942" y="357166"/>
            <a:ext cx="3503613" cy="3802063"/>
          </a:xfrm>
          <a:prstGeom prst="rect">
            <a:avLst/>
          </a:prstGeom>
          <a:noFill/>
          <a:ln w="9525">
            <a:solidFill>
              <a:srgbClr val="333300"/>
            </a:solidFill>
            <a:miter lim="800000"/>
            <a:headEnd/>
            <a:tailEnd/>
          </a:ln>
        </p:spPr>
      </p:pic>
      <p:sp>
        <p:nvSpPr>
          <p:cNvPr id="7" name="Прямоугольник 6"/>
          <p:cNvSpPr/>
          <p:nvPr/>
        </p:nvSpPr>
        <p:spPr>
          <a:xfrm>
            <a:off x="5500694" y="4286256"/>
            <a:ext cx="3214710" cy="1569660"/>
          </a:xfrm>
          <a:prstGeom prst="rect">
            <a:avLst/>
          </a:prstGeom>
        </p:spPr>
        <p:txBody>
          <a:bodyPr wrap="square">
            <a:spAutoFit/>
          </a:bodyPr>
          <a:lstStyle/>
          <a:p>
            <a:r>
              <a:rPr lang="ru-RU" sz="2400" dirty="0" smtClean="0">
                <a:latin typeface="Times New Roman" pitchFamily="18" charset="0"/>
                <a:cs typeface="Times New Roman" pitchFamily="18" charset="0"/>
              </a:rPr>
              <a:t>На фигурку надеть последовательно  второй и третий круги из ткани. </a:t>
            </a:r>
            <a:endParaRPr lang="ru-RU"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pic>
        <p:nvPicPr>
          <p:cNvPr id="3" name="Picture 2"/>
          <p:cNvPicPr>
            <a:picLocks noChangeAspect="1" noChangeArrowheads="1"/>
          </p:cNvPicPr>
          <p:nvPr/>
        </p:nvPicPr>
        <p:blipFill>
          <a:blip r:embed="rId3">
            <a:lum contrast="20000"/>
          </a:blip>
          <a:srcRect/>
          <a:stretch>
            <a:fillRect/>
          </a:stretch>
        </p:blipFill>
        <p:spPr>
          <a:xfrm>
            <a:off x="1428728" y="714356"/>
            <a:ext cx="3643338" cy="2261273"/>
          </a:xfrm>
          <a:prstGeom prst="rect">
            <a:avLst/>
          </a:prstGeom>
          <a:noFill/>
          <a:ln>
            <a:solidFill>
              <a:srgbClr val="333300"/>
            </a:solidFill>
          </a:ln>
        </p:spPr>
      </p:pic>
      <p:pic>
        <p:nvPicPr>
          <p:cNvPr id="4" name="Picture 2" descr="C:\Users\ya\Documents\Дис об\Новая папка (2)\1.png"/>
          <p:cNvPicPr>
            <a:picLocks noChangeAspect="1" noChangeArrowheads="1"/>
          </p:cNvPicPr>
          <p:nvPr/>
        </p:nvPicPr>
        <p:blipFill>
          <a:blip r:embed="rId4"/>
          <a:srcRect/>
          <a:stretch>
            <a:fillRect/>
          </a:stretch>
        </p:blipFill>
        <p:spPr>
          <a:xfrm>
            <a:off x="5286380" y="571480"/>
            <a:ext cx="3505200" cy="3124200"/>
          </a:xfrm>
          <a:prstGeom prst="rect">
            <a:avLst/>
          </a:prstGeom>
          <a:noFill/>
          <a:ln>
            <a:solidFill>
              <a:srgbClr val="333300"/>
            </a:solidFill>
          </a:ln>
        </p:spPr>
      </p:pic>
      <p:sp>
        <p:nvSpPr>
          <p:cNvPr id="5" name="Прямоугольник 4"/>
          <p:cNvSpPr/>
          <p:nvPr/>
        </p:nvSpPr>
        <p:spPr>
          <a:xfrm>
            <a:off x="1357290" y="3857628"/>
            <a:ext cx="7429552" cy="1569660"/>
          </a:xfrm>
          <a:prstGeom prst="rect">
            <a:avLst/>
          </a:prstGeom>
        </p:spPr>
        <p:txBody>
          <a:bodyPr wrap="square">
            <a:spAutoFit/>
          </a:bodyPr>
          <a:lstStyle/>
          <a:p>
            <a:pPr algn="just"/>
            <a:r>
              <a:rPr lang="ru-RU" sz="2400" dirty="0" smtClean="0">
                <a:latin typeface="Times New Roman" pitchFamily="18" charset="0"/>
                <a:cs typeface="Times New Roman" pitchFamily="18" charset="0"/>
              </a:rPr>
              <a:t>У белого лоскута ткани загнуть внутрь два противоположных угла. После этого лоскут надеть на голову и обвязать ниткой, оставляя по бокам ткань для ручек.</a:t>
            </a:r>
            <a:endParaRPr lang="ru-RU"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pic>
        <p:nvPicPr>
          <p:cNvPr id="3" name="Рисунок 10" descr="http://img-fotki.yandex.ru/get/5901/pinigina.1e/0_66ab5_75a607f3_L.jpg"/>
          <p:cNvPicPr>
            <a:picLocks noChangeAspect="1" noChangeArrowheads="1"/>
          </p:cNvPicPr>
          <p:nvPr/>
        </p:nvPicPr>
        <p:blipFill>
          <a:blip r:embed="rId3"/>
          <a:srcRect/>
          <a:stretch>
            <a:fillRect/>
          </a:stretch>
        </p:blipFill>
        <p:spPr bwMode="auto">
          <a:xfrm>
            <a:off x="1500166" y="428604"/>
            <a:ext cx="3352800" cy="3162300"/>
          </a:xfrm>
          <a:prstGeom prst="rect">
            <a:avLst/>
          </a:prstGeom>
          <a:noFill/>
          <a:ln w="9525">
            <a:solidFill>
              <a:srgbClr val="333300"/>
            </a:solidFill>
            <a:miter lim="800000"/>
            <a:headEnd/>
            <a:tailEnd/>
          </a:ln>
        </p:spPr>
      </p:pic>
      <p:pic>
        <p:nvPicPr>
          <p:cNvPr id="4" name="Рисунок 13" descr="http://img-fotki.yandex.ru/get/5207/pinigina.1e/0_66aad_72a23b6c_XL.jpg"/>
          <p:cNvPicPr>
            <a:picLocks noChangeAspect="1" noChangeArrowheads="1"/>
          </p:cNvPicPr>
          <p:nvPr/>
        </p:nvPicPr>
        <p:blipFill>
          <a:blip r:embed="rId4"/>
          <a:srcRect/>
          <a:stretch>
            <a:fillRect/>
          </a:stretch>
        </p:blipFill>
        <p:spPr bwMode="auto">
          <a:xfrm>
            <a:off x="5214942" y="428604"/>
            <a:ext cx="3505200" cy="3263900"/>
          </a:xfrm>
          <a:prstGeom prst="rect">
            <a:avLst/>
          </a:prstGeom>
          <a:noFill/>
          <a:ln w="9525">
            <a:solidFill>
              <a:srgbClr val="333300"/>
            </a:solidFill>
            <a:miter lim="800000"/>
            <a:headEnd/>
            <a:tailEnd/>
          </a:ln>
        </p:spPr>
      </p:pic>
      <p:sp>
        <p:nvSpPr>
          <p:cNvPr id="5" name="Прямоугольник 4"/>
          <p:cNvSpPr/>
          <p:nvPr/>
        </p:nvSpPr>
        <p:spPr>
          <a:xfrm>
            <a:off x="1428728" y="3857628"/>
            <a:ext cx="5143536" cy="2677656"/>
          </a:xfrm>
          <a:prstGeom prst="rect">
            <a:avLst/>
          </a:prstGeom>
        </p:spPr>
        <p:txBody>
          <a:bodyPr wrap="square">
            <a:spAutoFit/>
          </a:bodyPr>
          <a:lstStyle/>
          <a:p>
            <a:pPr algn="just">
              <a:buFontTx/>
              <a:buNone/>
            </a:pPr>
            <a:r>
              <a:rPr lang="ru-RU" sz="2400" dirty="0" smtClean="0">
                <a:latin typeface="Times New Roman" pitchFamily="18" charset="0"/>
                <a:cs typeface="Times New Roman" pitchFamily="18" charset="0"/>
              </a:rPr>
              <a:t>Когда ручки будут готовы, останется покрыть голову. Для этого сначала </a:t>
            </a:r>
            <a:r>
              <a:rPr lang="ru-RU" sz="2400" b="1" dirty="0" smtClean="0">
                <a:latin typeface="Times New Roman" pitchFamily="18" charset="0"/>
              </a:rPr>
              <a:t> </a:t>
            </a:r>
            <a:r>
              <a:rPr lang="ru-RU" sz="2400" dirty="0" smtClean="0">
                <a:latin typeface="Times New Roman" pitchFamily="18" charset="0"/>
              </a:rPr>
              <a:t>надеваем на голову повойник, а потом косынку и завязываем её под ручками. </a:t>
            </a:r>
            <a:r>
              <a:rPr lang="ru-RU" sz="2400" dirty="0" smtClean="0">
                <a:latin typeface="Times New Roman" pitchFamily="18" charset="0"/>
                <a:cs typeface="Times New Roman" pitchFamily="18" charset="0"/>
              </a:rPr>
              <a:t> По желанию, можно привязать красную нитку к ручкам – это будет подвес для куклы.</a:t>
            </a:r>
            <a:endParaRPr lang="ru-RU" sz="2400" dirty="0"/>
          </a:p>
        </p:txBody>
      </p:sp>
      <p:pic>
        <p:nvPicPr>
          <p:cNvPr id="6" name="Рисунок 11" descr="http://img-fotki.yandex.ru/get/4701/pinigina.1e/0_66ab6_1ecce5b0_XL.jpg"/>
          <p:cNvPicPr>
            <a:picLocks noChangeAspect="1" noChangeArrowheads="1"/>
          </p:cNvPicPr>
          <p:nvPr/>
        </p:nvPicPr>
        <p:blipFill>
          <a:blip r:embed="rId5"/>
          <a:srcRect b="7104"/>
          <a:stretch>
            <a:fillRect/>
          </a:stretch>
        </p:blipFill>
        <p:spPr bwMode="auto">
          <a:xfrm>
            <a:off x="6572264" y="4143380"/>
            <a:ext cx="2262183" cy="1867977"/>
          </a:xfrm>
          <a:prstGeom prst="rect">
            <a:avLst/>
          </a:prstGeom>
          <a:noFill/>
          <a:ln w="9525">
            <a:solidFill>
              <a:srgbClr val="333300"/>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14512" y="5286388"/>
            <a:ext cx="7786710" cy="400110"/>
          </a:xfrm>
          <a:prstGeom prst="rect">
            <a:avLst/>
          </a:prstGeom>
          <a:noFill/>
        </p:spPr>
        <p:txBody>
          <a:bodyPr wrap="square" rtlCol="0">
            <a:spAutoFit/>
          </a:bodyPr>
          <a:lstStyle/>
          <a:p>
            <a:pPr algn="ctr"/>
            <a:r>
              <a:rPr lang="ru-RU" sz="2000" dirty="0" smtClean="0">
                <a:solidFill>
                  <a:srgbClr val="000099"/>
                </a:solidFill>
                <a:effectLst>
                  <a:outerShdw blurRad="38100" dist="38100" dir="2700000" algn="tl">
                    <a:srgbClr val="000000">
                      <a:alpha val="43137"/>
                    </a:srgbClr>
                  </a:outerShdw>
                </a:effectLst>
                <a:latin typeface="Cambria" pitchFamily="18" charset="0"/>
              </a:rPr>
              <a:t> </a:t>
            </a:r>
            <a:endParaRPr lang="ru-RU" sz="2000" dirty="0">
              <a:solidFill>
                <a:srgbClr val="000099"/>
              </a:solidFill>
              <a:effectLst>
                <a:outerShdw blurRad="38100" dist="38100" dir="2700000" algn="tl">
                  <a:srgbClr val="000000">
                    <a:alpha val="43137"/>
                  </a:srgbClr>
                </a:outerShdw>
              </a:effectLst>
              <a:latin typeface="Cambria"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
        <p:nvSpPr>
          <p:cNvPr id="8" name="Прямоугольник 7"/>
          <p:cNvSpPr/>
          <p:nvPr/>
        </p:nvSpPr>
        <p:spPr>
          <a:xfrm>
            <a:off x="1214414" y="214290"/>
            <a:ext cx="7715304" cy="6370975"/>
          </a:xfrm>
          <a:prstGeom prst="rect">
            <a:avLst/>
          </a:prstGeom>
        </p:spPr>
        <p:txBody>
          <a:bodyPr wrap="square">
            <a:spAutoFit/>
          </a:bodyPr>
          <a:lstStyle/>
          <a:p>
            <a:pPr algn="just"/>
            <a:r>
              <a:rPr lang="ru-RU" sz="2400" dirty="0" smtClean="0">
                <a:latin typeface="Times New Roman" pitchFamily="18" charset="0"/>
                <a:cs typeface="Times New Roman" pitchFamily="18" charset="0"/>
              </a:rPr>
              <a:t>       Сейчас известно 90 видов кукол. Народная тряпичная кукла была не просто игрушкой, она несла в себе определённую функцию. Традиционная тряпичная кукла безлика. По старинным поверьям, в кукле без лица (т.е. без души) не может поселиться нечистая сила, поэтому лицо, как правило, не обозначалось,  оставалось белым. Кукла без лица считалась предметом неодушевленным, недоступным для вселения в него злых, недобрых сил, а  значит, и безвредным для ребенка или взрослого. Кукла должна была принести обладателю благополучие, здоровье, радость.  Это было своего рода чудо, как из нескольких  тряпочек без обозначенного лица передавался  характер куклы.  Кукла была многолика,  она могла смеяться и плакать. Кукла не была стандартна, в каждой семье, в каждом регионе её делали по-своему. Она несла отпечаток душевного состояния своего создателя.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МТА\Desktop\куколки из сундучка\зайчик.jpg"/>
          <p:cNvPicPr>
            <a:picLocks noChangeAspect="1" noChangeArrowheads="1"/>
          </p:cNvPicPr>
          <p:nvPr/>
        </p:nvPicPr>
        <p:blipFill>
          <a:blip r:embed="rId2" cstate="print">
            <a:lum bright="-10000" contrast="30000"/>
          </a:blip>
          <a:srcRect l="11111" r="11111"/>
          <a:stretch>
            <a:fillRect/>
          </a:stretch>
        </p:blipFill>
        <p:spPr bwMode="auto">
          <a:xfrm>
            <a:off x="1857356" y="1071546"/>
            <a:ext cx="3500462" cy="3384214"/>
          </a:xfrm>
          <a:prstGeom prst="rect">
            <a:avLst/>
          </a:prstGeom>
          <a:ln>
            <a:noFill/>
          </a:ln>
          <a:effectLst>
            <a:softEdge rad="112500"/>
          </a:effectLst>
        </p:spPr>
      </p:pic>
      <p:sp>
        <p:nvSpPr>
          <p:cNvPr id="8" name="TextBox 7"/>
          <p:cNvSpPr txBox="1"/>
          <p:nvPr/>
        </p:nvSpPr>
        <p:spPr>
          <a:xfrm>
            <a:off x="1357290" y="4929198"/>
            <a:ext cx="7572429" cy="1569660"/>
          </a:xfrm>
          <a:prstGeom prst="rect">
            <a:avLst/>
          </a:prstGeom>
          <a:noFill/>
        </p:spPr>
        <p:txBody>
          <a:bodyPr wrap="square" rtlCol="0">
            <a:spAutoFit/>
          </a:bodyPr>
          <a:lstStyle/>
          <a:p>
            <a:pPr algn="just"/>
            <a:r>
              <a:rPr lang="ru-RU" sz="2400" dirty="0" smtClean="0">
                <a:latin typeface="Times New Roman" pitchFamily="18" charset="0"/>
                <a:cs typeface="Times New Roman" pitchFamily="18" charset="0"/>
              </a:rPr>
              <a:t>       Игровые куклы предназначались для забавы детям. Играли до 7 – 8 лет все дети, пока они ходили в рубахах.</a:t>
            </a:r>
          </a:p>
          <a:p>
            <a:pPr algn="just"/>
            <a:r>
              <a:rPr lang="ru-RU" sz="2400" dirty="0" smtClean="0">
                <a:latin typeface="Times New Roman" pitchFamily="18" charset="0"/>
                <a:cs typeface="Times New Roman" pitchFamily="18" charset="0"/>
              </a:rPr>
              <a:t>Но лишь мальчики начинали носить порты, а девочки юбку, их игровые роли и сами игры разделялись.</a:t>
            </a:r>
            <a:endParaRPr lang="ru-RU" sz="2400" dirty="0">
              <a:latin typeface="Times New Roman" pitchFamily="18" charset="0"/>
              <a:cs typeface="Times New Roman" pitchFamily="18" charset="0"/>
            </a:endParaRPr>
          </a:p>
        </p:txBody>
      </p:sp>
      <p:sp>
        <p:nvSpPr>
          <p:cNvPr id="9" name="Прямоугольник 8"/>
          <p:cNvSpPr/>
          <p:nvPr/>
        </p:nvSpPr>
        <p:spPr>
          <a:xfrm>
            <a:off x="3714744" y="285728"/>
            <a:ext cx="3281668" cy="523220"/>
          </a:xfrm>
          <a:prstGeom prst="rect">
            <a:avLst/>
          </a:prstGeom>
          <a:noFill/>
        </p:spPr>
        <p:txBody>
          <a:bodyPr wrap="none" lIns="91440" tIns="45720" rIns="91440" bIns="45720">
            <a:spAutoFit/>
          </a:bodyPr>
          <a:lstStyle/>
          <a:p>
            <a:pPr algn="ctr"/>
            <a:r>
              <a:rPr lang="ru-RU" sz="2800" b="1" cap="all" dirty="0" smtClean="0">
                <a:ln/>
                <a:solidFill>
                  <a:srgbClr val="FF0000"/>
                </a:solidFill>
                <a:latin typeface="CyrillicOld" pitchFamily="2" charset="0"/>
              </a:rPr>
              <a:t>Игровые куклы</a:t>
            </a:r>
            <a:endParaRPr lang="ru-RU" sz="2800" b="1" cap="all" dirty="0">
              <a:ln/>
              <a:solidFill>
                <a:srgbClr val="FF0000"/>
              </a:solidFill>
              <a:latin typeface="CyrillicOld" pitchFamily="2" charset="0"/>
            </a:endParaRPr>
          </a:p>
        </p:txBody>
      </p:sp>
      <p:pic>
        <p:nvPicPr>
          <p:cNvPr id="59394" name="Picture 2" descr="http://cs620923.vk.me/v620923954/19dc5/BR9bF7swt5Q.jpg"/>
          <p:cNvPicPr>
            <a:picLocks noChangeAspect="1" noChangeArrowheads="1"/>
          </p:cNvPicPr>
          <p:nvPr/>
        </p:nvPicPr>
        <p:blipFill>
          <a:blip r:embed="rId3" cstate="print">
            <a:lum contrast="10000"/>
          </a:blip>
          <a:srcRect/>
          <a:stretch>
            <a:fillRect/>
          </a:stretch>
        </p:blipFill>
        <p:spPr bwMode="auto">
          <a:xfrm>
            <a:off x="5643570" y="928670"/>
            <a:ext cx="3286148" cy="3582732"/>
          </a:xfrm>
          <a:prstGeom prst="rect">
            <a:avLst/>
          </a:prstGeom>
          <a:ln>
            <a:noFill/>
          </a:ln>
          <a:effectLst>
            <a:softEdge rad="112500"/>
          </a:effectLst>
        </p:spPr>
      </p:pic>
      <p:sp>
        <p:nvSpPr>
          <p:cNvPr id="10" name="TextBox 9"/>
          <p:cNvSpPr txBox="1"/>
          <p:nvPr/>
        </p:nvSpPr>
        <p:spPr>
          <a:xfrm>
            <a:off x="6427460" y="4386212"/>
            <a:ext cx="1816523" cy="461665"/>
          </a:xfrm>
          <a:prstGeom prst="rect">
            <a:avLst/>
          </a:prstGeom>
          <a:noFill/>
        </p:spPr>
        <p:txBody>
          <a:bodyPr wrap="none" rtlCol="0">
            <a:spAutoFit/>
          </a:bodyPr>
          <a:lstStyle/>
          <a:p>
            <a:r>
              <a:rPr lang="ru-RU" sz="2400" b="1" dirty="0" err="1" smtClean="0">
                <a:latin typeface="Times New Roman" pitchFamily="18" charset="0"/>
                <a:cs typeface="Times New Roman" pitchFamily="18" charset="0"/>
              </a:rPr>
              <a:t>Пеленашки</a:t>
            </a:r>
            <a:endParaRPr lang="ru-RU" sz="2400" b="1" dirty="0">
              <a:latin typeface="Times New Roman" pitchFamily="18" charset="0"/>
              <a:cs typeface="Times New Roman" pitchFamily="18" charset="0"/>
            </a:endParaRPr>
          </a:p>
        </p:txBody>
      </p:sp>
      <p:sp>
        <p:nvSpPr>
          <p:cNvPr id="11" name="TextBox 10"/>
          <p:cNvSpPr txBox="1"/>
          <p:nvPr/>
        </p:nvSpPr>
        <p:spPr>
          <a:xfrm>
            <a:off x="2694425" y="4386212"/>
            <a:ext cx="1385316" cy="461665"/>
          </a:xfrm>
          <a:prstGeom prst="rect">
            <a:avLst/>
          </a:prstGeom>
          <a:noFill/>
        </p:spPr>
        <p:txBody>
          <a:bodyPr wrap="none" rtlCol="0">
            <a:spAutoFit/>
          </a:bodyPr>
          <a:lstStyle/>
          <a:p>
            <a:r>
              <a:rPr lang="ru-RU" sz="2400" b="1" dirty="0" smtClean="0">
                <a:latin typeface="Times New Roman" pitchFamily="18" charset="0"/>
                <a:cs typeface="Times New Roman" pitchFamily="18" charset="0"/>
              </a:rPr>
              <a:t>Зайчики</a:t>
            </a:r>
            <a:endParaRPr lang="ru-RU" sz="2400" b="1" dirty="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4" cstate="print"/>
          <a:srcRect/>
          <a:stretch>
            <a:fillRect/>
          </a:stretch>
        </p:blipFill>
        <p:spPr bwMode="auto">
          <a:xfrm rot="16200000">
            <a:off x="-2797141" y="2797141"/>
            <a:ext cx="6858000" cy="1263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title" idx="4294967295"/>
          </p:nvPr>
        </p:nvSpPr>
        <p:spPr>
          <a:xfrm>
            <a:off x="4714876" y="2286001"/>
            <a:ext cx="4357718" cy="1357313"/>
          </a:xfrm>
        </p:spPr>
        <p:txBody>
          <a:bodyPr>
            <a:normAutofit/>
          </a:bodyPr>
          <a:lstStyle/>
          <a:p>
            <a:pPr algn="just">
              <a:defRPr/>
            </a:pPr>
            <a:r>
              <a:rPr lang="ru-RU" sz="3200" b="1" dirty="0" smtClean="0">
                <a:solidFill>
                  <a:srgbClr val="C00000"/>
                </a:solidFill>
                <a:latin typeface="Cambria" pitchFamily="18" charset="0"/>
              </a:rPr>
              <a:t>   </a:t>
            </a:r>
            <a:endParaRPr lang="ru-RU" sz="2700" dirty="0" smtClean="0">
              <a:latin typeface="Times New Roman" pitchFamily="18" charset="0"/>
              <a:ea typeface="+mn-ea"/>
              <a:cs typeface="Times New Roman" pitchFamily="18" charset="0"/>
            </a:endParaRPr>
          </a:p>
        </p:txBody>
      </p:sp>
      <p:pic>
        <p:nvPicPr>
          <p:cNvPr id="13316" name="Рисунок 4" descr="http://cs2.livemaster.ru/foto/large/e282069554n1516.jpg"/>
          <p:cNvPicPr>
            <a:picLocks noChangeAspect="1" noChangeArrowheads="1"/>
          </p:cNvPicPr>
          <p:nvPr/>
        </p:nvPicPr>
        <p:blipFill>
          <a:blip r:embed="rId2" cstate="print"/>
          <a:srcRect b="3703"/>
          <a:stretch>
            <a:fillRect/>
          </a:stretch>
        </p:blipFill>
        <p:spPr bwMode="auto">
          <a:xfrm>
            <a:off x="1571604" y="2857495"/>
            <a:ext cx="2857520" cy="3607785"/>
          </a:xfrm>
          <a:prstGeom prst="rect">
            <a:avLst/>
          </a:prstGeom>
          <a:ln>
            <a:noFill/>
          </a:ln>
          <a:effectLst>
            <a:softEdge rad="112500"/>
          </a:effectLst>
        </p:spPr>
      </p:pic>
      <p:pic>
        <p:nvPicPr>
          <p:cNvPr id="14338" name="Picture 2" descr="C:\Users\МТА\Desktop\куколки из сундучка\1406134053_1-231.jpg"/>
          <p:cNvPicPr>
            <a:picLocks noChangeAspect="1" noChangeArrowheads="1"/>
          </p:cNvPicPr>
          <p:nvPr/>
        </p:nvPicPr>
        <p:blipFill>
          <a:blip r:embed="rId3" cstate="print"/>
          <a:srcRect/>
          <a:stretch>
            <a:fillRect/>
          </a:stretch>
        </p:blipFill>
        <p:spPr bwMode="auto">
          <a:xfrm>
            <a:off x="1428727" y="357166"/>
            <a:ext cx="3416601" cy="2357454"/>
          </a:xfrm>
          <a:prstGeom prst="rect">
            <a:avLst/>
          </a:prstGeom>
          <a:ln>
            <a:noFill/>
          </a:ln>
          <a:effectLst>
            <a:softEdge rad="112500"/>
          </a:effectLst>
        </p:spPr>
      </p:pic>
      <p:sp>
        <p:nvSpPr>
          <p:cNvPr id="8" name="Прямоугольник 7"/>
          <p:cNvSpPr/>
          <p:nvPr/>
        </p:nvSpPr>
        <p:spPr>
          <a:xfrm>
            <a:off x="4714876" y="571480"/>
            <a:ext cx="4214842" cy="4893647"/>
          </a:xfrm>
          <a:prstGeom prst="rect">
            <a:avLst/>
          </a:prstGeom>
        </p:spPr>
        <p:txBody>
          <a:bodyPr wrap="square">
            <a:spAutoFit/>
          </a:bodyPr>
          <a:lstStyle/>
          <a:p>
            <a:pPr algn="just"/>
            <a:r>
              <a:rPr lang="ru-RU" sz="2400" b="1" dirty="0" smtClean="0">
                <a:latin typeface="Times New Roman" pitchFamily="18" charset="0"/>
                <a:cs typeface="Times New Roman" pitchFamily="18" charset="0"/>
              </a:rPr>
              <a:t>       Зайчик на пальчик</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Делали детям с трёх лет.</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Это и друг ребёнка, и игрушка, и одновременно оберег. Зайчик одевался на пальчик и всегда был рядом. Эту игрушку раньше родители давали детям, когда уходили из дома, и если становилось скучно или страшно, к нему можно обратиться как к другу, поговорить с ним, просто поиграть.</a:t>
            </a:r>
            <a:endParaRPr lang="ru-RU" sz="2000" dirty="0" smtClean="0">
              <a:latin typeface="Times New Roman" pitchFamily="18" charset="0"/>
              <a:cs typeface="Times New Roman" pitchFamily="18" charset="0"/>
            </a:endParaRPr>
          </a:p>
        </p:txBody>
      </p:sp>
      <p:pic>
        <p:nvPicPr>
          <p:cNvPr id="9" name="Picture 2"/>
          <p:cNvPicPr>
            <a:picLocks noChangeAspect="1" noChangeArrowheads="1"/>
          </p:cNvPicPr>
          <p:nvPr/>
        </p:nvPicPr>
        <p:blipFill>
          <a:blip r:embed="rId4" cstate="print"/>
          <a:srcRect/>
          <a:stretch>
            <a:fillRect/>
          </a:stretch>
        </p:blipFill>
        <p:spPr bwMode="auto">
          <a:xfrm rot="16200000">
            <a:off x="-2797141" y="2797141"/>
            <a:ext cx="6858000" cy="126371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
        <p:nvSpPr>
          <p:cNvPr id="3" name="Прямоугольник 2"/>
          <p:cNvSpPr/>
          <p:nvPr/>
        </p:nvSpPr>
        <p:spPr>
          <a:xfrm>
            <a:off x="1428728" y="214290"/>
            <a:ext cx="7500990" cy="954107"/>
          </a:xfrm>
          <a:prstGeom prst="rect">
            <a:avLst/>
          </a:prstGeom>
        </p:spPr>
        <p:txBody>
          <a:bodyPr wrap="square">
            <a:spAutoFit/>
          </a:bodyPr>
          <a:lstStyle/>
          <a:p>
            <a:pPr algn="ctr"/>
            <a:r>
              <a:rPr lang="ru-RU" sz="2800" b="1" cap="all" dirty="0" smtClean="0">
                <a:ln/>
                <a:solidFill>
                  <a:srgbClr val="FF0000"/>
                </a:solidFill>
                <a:latin typeface="CyrillicOld" pitchFamily="2" charset="0"/>
              </a:rPr>
              <a:t>Изготовление Куклы </a:t>
            </a:r>
          </a:p>
          <a:p>
            <a:pPr algn="ctr"/>
            <a:r>
              <a:rPr lang="ru-RU" sz="2800" b="1" cap="all" dirty="0" smtClean="0">
                <a:ln/>
                <a:solidFill>
                  <a:srgbClr val="FF0000"/>
                </a:solidFill>
                <a:latin typeface="CyrillicOld" pitchFamily="2" charset="0"/>
              </a:rPr>
              <a:t>зайчик на пальчик</a:t>
            </a:r>
          </a:p>
        </p:txBody>
      </p:sp>
      <p:pic>
        <p:nvPicPr>
          <p:cNvPr id="5123" name="Picture 3" descr="C:\Users\Виктория\Desktop\00Рабочая\2021-22\Кукла\1.jpg"/>
          <p:cNvPicPr>
            <a:picLocks noChangeAspect="1" noChangeArrowheads="1"/>
          </p:cNvPicPr>
          <p:nvPr/>
        </p:nvPicPr>
        <p:blipFill>
          <a:blip r:embed="rId3"/>
          <a:srcRect l="7391" t="20156" r="8138" b="14333"/>
          <a:stretch>
            <a:fillRect/>
          </a:stretch>
        </p:blipFill>
        <p:spPr bwMode="auto">
          <a:xfrm>
            <a:off x="2285984" y="1285860"/>
            <a:ext cx="5715040" cy="2786082"/>
          </a:xfrm>
          <a:prstGeom prst="rect">
            <a:avLst/>
          </a:prstGeom>
          <a:noFill/>
        </p:spPr>
      </p:pic>
      <p:sp>
        <p:nvSpPr>
          <p:cNvPr id="6" name="Прямоугольник 5"/>
          <p:cNvSpPr/>
          <p:nvPr/>
        </p:nvSpPr>
        <p:spPr>
          <a:xfrm>
            <a:off x="1785917" y="4429132"/>
            <a:ext cx="6786611" cy="1477328"/>
          </a:xfrm>
          <a:prstGeom prst="rect">
            <a:avLst/>
          </a:prstGeom>
        </p:spPr>
        <p:txBody>
          <a:bodyPr wrap="square">
            <a:spAutoFit/>
          </a:bodyPr>
          <a:lstStyle/>
          <a:p>
            <a:r>
              <a:rPr lang="ru-RU" altLang="ru-RU" sz="2400" dirty="0" smtClean="0">
                <a:latin typeface="Times New Roman" pitchFamily="18" charset="0"/>
                <a:cs typeface="Times New Roman" pitchFamily="18" charset="0"/>
              </a:rPr>
              <a:t>      Для изготовления куклы понадобятся: </a:t>
            </a:r>
          </a:p>
          <a:p>
            <a:r>
              <a:rPr lang="ru-RU" altLang="ru-RU" sz="2400" dirty="0" smtClean="0">
                <a:latin typeface="Times New Roman" pitchFamily="18" charset="0"/>
                <a:cs typeface="Times New Roman" pitchFamily="18" charset="0"/>
              </a:rPr>
              <a:t>ткань 5х10 см, кусочек ткани для фартука, нить типа Ирис, тесьма, вата или </a:t>
            </a:r>
            <a:r>
              <a:rPr lang="ru-RU" altLang="ru-RU" sz="2400" dirty="0" err="1" smtClean="0">
                <a:latin typeface="Times New Roman" pitchFamily="18" charset="0"/>
                <a:cs typeface="Times New Roman" pitchFamily="18" charset="0"/>
              </a:rPr>
              <a:t>синтепон</a:t>
            </a:r>
            <a:r>
              <a:rPr lang="ru-RU" altLang="ru-RU" sz="2400" dirty="0" smtClean="0">
                <a:latin typeface="Times New Roman" pitchFamily="18" charset="0"/>
                <a:cs typeface="Times New Roman" pitchFamily="18" charset="0"/>
              </a:rPr>
              <a:t>.</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pic>
        <p:nvPicPr>
          <p:cNvPr id="6146" name="Picture 2" descr="C:\Users\Виктория\Desktop\00Рабочая\2021-22\Кукла\3.jpg"/>
          <p:cNvPicPr>
            <a:picLocks noChangeAspect="1" noChangeArrowheads="1"/>
          </p:cNvPicPr>
          <p:nvPr/>
        </p:nvPicPr>
        <p:blipFill>
          <a:blip r:embed="rId3"/>
          <a:srcRect l="14474" t="15693" r="7895" b="5844"/>
          <a:stretch>
            <a:fillRect/>
          </a:stretch>
        </p:blipFill>
        <p:spPr bwMode="auto">
          <a:xfrm>
            <a:off x="1428728" y="571480"/>
            <a:ext cx="4214842" cy="2143140"/>
          </a:xfrm>
          <a:prstGeom prst="rect">
            <a:avLst/>
          </a:prstGeom>
          <a:noFill/>
        </p:spPr>
      </p:pic>
      <p:pic>
        <p:nvPicPr>
          <p:cNvPr id="6147" name="Picture 3" descr="C:\Users\Виктория\Desktop\00Рабочая\2021-22\Кукла\5.jpg"/>
          <p:cNvPicPr>
            <a:picLocks noChangeAspect="1" noChangeArrowheads="1"/>
          </p:cNvPicPr>
          <p:nvPr/>
        </p:nvPicPr>
        <p:blipFill>
          <a:blip r:embed="rId4"/>
          <a:srcRect l="24082" t="1695" r="25798" b="4455"/>
          <a:stretch>
            <a:fillRect/>
          </a:stretch>
        </p:blipFill>
        <p:spPr bwMode="auto">
          <a:xfrm>
            <a:off x="6357950" y="214290"/>
            <a:ext cx="2214578" cy="3643338"/>
          </a:xfrm>
          <a:prstGeom prst="rect">
            <a:avLst/>
          </a:prstGeom>
          <a:noFill/>
        </p:spPr>
      </p:pic>
      <p:sp>
        <p:nvSpPr>
          <p:cNvPr id="5" name="Прямоугольник 4"/>
          <p:cNvSpPr/>
          <p:nvPr/>
        </p:nvSpPr>
        <p:spPr>
          <a:xfrm>
            <a:off x="1285852" y="2928934"/>
            <a:ext cx="4643470" cy="3046988"/>
          </a:xfrm>
          <a:prstGeom prst="rect">
            <a:avLst/>
          </a:prstGeom>
        </p:spPr>
        <p:txBody>
          <a:bodyPr wrap="square">
            <a:spAutoFit/>
          </a:bodyPr>
          <a:lstStyle/>
          <a:p>
            <a:pPr algn="just"/>
            <a:r>
              <a:rPr lang="ru-RU" altLang="ru-RU" sz="2400" dirty="0" smtClean="0">
                <a:latin typeface="Times New Roman" pitchFamily="18" charset="0"/>
                <a:cs typeface="Times New Roman" pitchFamily="18" charset="0"/>
              </a:rPr>
              <a:t>Согнуть ткань пополам по длинной части. Уголки  заправить внутрь, а края стянуть нитью – получились «ушки» зайчика. В «голову» положить вату и стянуть нитью. В «тельце» тоже вложить кусочек ваты. Подвернуть край ткани вверх.</a:t>
            </a:r>
            <a:endParaRPr lang="ru-RU" sz="2400" dirty="0"/>
          </a:p>
        </p:txBody>
      </p:sp>
      <p:pic>
        <p:nvPicPr>
          <p:cNvPr id="6" name="Picture 2" descr="C:\Users\Виктория\Desktop\00Рабочая\2021-22\Кукла\2.jpg"/>
          <p:cNvPicPr>
            <a:picLocks noChangeAspect="1" noChangeArrowheads="1"/>
          </p:cNvPicPr>
          <p:nvPr/>
        </p:nvPicPr>
        <p:blipFill>
          <a:blip r:embed="rId5" cstate="print"/>
          <a:srcRect l="18287" t="2326" r="17936"/>
          <a:stretch>
            <a:fillRect/>
          </a:stretch>
        </p:blipFill>
        <p:spPr bwMode="auto">
          <a:xfrm>
            <a:off x="6357950" y="3857628"/>
            <a:ext cx="2286016" cy="300037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pic>
        <p:nvPicPr>
          <p:cNvPr id="7171" name="Picture 3" descr="C:\Users\Виктория\Desktop\00Рабочая\2021-22\Кукла\4.jpg"/>
          <p:cNvPicPr>
            <a:picLocks noChangeAspect="1" noChangeArrowheads="1"/>
          </p:cNvPicPr>
          <p:nvPr/>
        </p:nvPicPr>
        <p:blipFill>
          <a:blip r:embed="rId3" cstate="print"/>
          <a:srcRect l="14963" r="19742"/>
          <a:stretch>
            <a:fillRect/>
          </a:stretch>
        </p:blipFill>
        <p:spPr bwMode="auto">
          <a:xfrm>
            <a:off x="1285852" y="500042"/>
            <a:ext cx="2508268" cy="2821801"/>
          </a:xfrm>
          <a:prstGeom prst="rect">
            <a:avLst/>
          </a:prstGeom>
          <a:noFill/>
        </p:spPr>
      </p:pic>
      <p:pic>
        <p:nvPicPr>
          <p:cNvPr id="7172" name="Picture 4" descr="C:\Users\Виктория\Desktop\00Рабочая\2021-22\Кукла\6.jpg"/>
          <p:cNvPicPr>
            <a:picLocks noChangeAspect="1" noChangeArrowheads="1"/>
          </p:cNvPicPr>
          <p:nvPr/>
        </p:nvPicPr>
        <p:blipFill>
          <a:blip r:embed="rId4"/>
          <a:srcRect l="18319" t="9410" r="20791" b="9661"/>
          <a:stretch>
            <a:fillRect/>
          </a:stretch>
        </p:blipFill>
        <p:spPr bwMode="auto">
          <a:xfrm>
            <a:off x="3929058" y="500042"/>
            <a:ext cx="2724612" cy="2857520"/>
          </a:xfrm>
          <a:prstGeom prst="rect">
            <a:avLst/>
          </a:prstGeom>
          <a:noFill/>
        </p:spPr>
      </p:pic>
      <p:pic>
        <p:nvPicPr>
          <p:cNvPr id="7173" name="Picture 5" descr="C:\Users\Виктория\Desktop\00Рабочая\2021-22\Кукла\7.jpg"/>
          <p:cNvPicPr>
            <a:picLocks noChangeAspect="1" noChangeArrowheads="1"/>
          </p:cNvPicPr>
          <p:nvPr/>
        </p:nvPicPr>
        <p:blipFill>
          <a:blip r:embed="rId5" cstate="print"/>
          <a:srcRect l="15153" t="7143" r="12871" b="5357"/>
          <a:stretch>
            <a:fillRect/>
          </a:stretch>
        </p:blipFill>
        <p:spPr bwMode="auto">
          <a:xfrm>
            <a:off x="6715140" y="500042"/>
            <a:ext cx="2214546" cy="2855599"/>
          </a:xfrm>
          <a:prstGeom prst="rect">
            <a:avLst/>
          </a:prstGeom>
          <a:noFill/>
        </p:spPr>
      </p:pic>
      <p:sp>
        <p:nvSpPr>
          <p:cNvPr id="7" name="Прямоугольник 6"/>
          <p:cNvSpPr/>
          <p:nvPr/>
        </p:nvSpPr>
        <p:spPr>
          <a:xfrm>
            <a:off x="1357290" y="3571876"/>
            <a:ext cx="7572428" cy="1938992"/>
          </a:xfrm>
          <a:prstGeom prst="rect">
            <a:avLst/>
          </a:prstGeom>
        </p:spPr>
        <p:txBody>
          <a:bodyPr wrap="square">
            <a:spAutoFit/>
          </a:bodyPr>
          <a:lstStyle/>
          <a:p>
            <a:pPr algn="just"/>
            <a:r>
              <a:rPr lang="ru-RU" altLang="ru-RU" sz="2400" dirty="0" smtClean="0">
                <a:latin typeface="Times New Roman" pitchFamily="18" charset="0"/>
                <a:cs typeface="Times New Roman" pitchFamily="18" charset="0"/>
              </a:rPr>
              <a:t>Загнуть ткань наверх до уровня головы.  Приложить «фартук» и перетянуть ниткой крест на крест на груди, формируя «лапки». В нижней части должно остаться отверстие для пальца. Можно украсить Зайчика ленточкой.</a:t>
            </a:r>
            <a:endParaRPr lang="ru-RU"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
        <p:nvSpPr>
          <p:cNvPr id="18" name="Прямоугольник 17"/>
          <p:cNvSpPr/>
          <p:nvPr/>
        </p:nvSpPr>
        <p:spPr>
          <a:xfrm>
            <a:off x="1214414" y="285728"/>
            <a:ext cx="7715304" cy="6309420"/>
          </a:xfrm>
          <a:prstGeom prst="rect">
            <a:avLst/>
          </a:prstGeom>
        </p:spPr>
        <p:txBody>
          <a:bodyPr wrap="square">
            <a:spAutoFit/>
          </a:bodyPr>
          <a:lstStyle/>
          <a:p>
            <a:pPr algn="ctr">
              <a:lnSpc>
                <a:spcPct val="115000"/>
              </a:lnSpc>
              <a:spcAft>
                <a:spcPts val="0"/>
              </a:spcAft>
            </a:pPr>
            <a:r>
              <a:rPr lang="ru-RU" sz="2800" b="1" cap="all" dirty="0" smtClean="0">
                <a:ln/>
                <a:solidFill>
                  <a:srgbClr val="FF0000"/>
                </a:solidFill>
                <a:latin typeface="CyrillicOld" pitchFamily="2" charset="0"/>
              </a:rPr>
              <a:t>Особенности  народной тряпичной куклы</a:t>
            </a:r>
          </a:p>
          <a:p>
            <a:pPr algn="ctr">
              <a:lnSpc>
                <a:spcPct val="115000"/>
              </a:lnSpc>
              <a:spcAft>
                <a:spcPts val="0"/>
              </a:spcAft>
            </a:pPr>
            <a:r>
              <a:rPr lang="ru-RU" sz="2400" b="1" cap="all" dirty="0" smtClean="0">
                <a:ln/>
                <a:latin typeface="CyrillicOld" pitchFamily="2" charset="0"/>
              </a:rPr>
              <a:t> </a:t>
            </a:r>
          </a:p>
          <a:p>
            <a:pPr algn="just">
              <a:spcAft>
                <a:spcPts val="0"/>
              </a:spcAft>
            </a:pPr>
            <a:r>
              <a:rPr lang="ru-RU" sz="2400" dirty="0" smtClean="0">
                <a:latin typeface="Times New Roman"/>
                <a:ea typeface="Calibri"/>
                <a:cs typeface="Times New Roman"/>
              </a:rPr>
              <a:t>     </a:t>
            </a:r>
            <a:r>
              <a:rPr lang="ru-RU" sz="2400" u="sng" dirty="0" smtClean="0">
                <a:latin typeface="Times New Roman"/>
                <a:ea typeface="Calibri"/>
                <a:cs typeface="Times New Roman"/>
              </a:rPr>
              <a:t>  - Отсутствие черт лица. </a:t>
            </a:r>
          </a:p>
          <a:p>
            <a:pPr algn="just">
              <a:spcAft>
                <a:spcPts val="0"/>
              </a:spcAft>
            </a:pPr>
            <a:r>
              <a:rPr lang="ru-RU" sz="2400" dirty="0" smtClean="0">
                <a:latin typeface="Times New Roman"/>
                <a:ea typeface="Calibri"/>
                <a:cs typeface="Times New Roman"/>
              </a:rPr>
              <a:t>Глаза , губы нос не изображали, что бы куклы не стали свидетелями семейных тайн и через очи и уста в куклу не проникли злые духи и не принесли в избу несчастья.</a:t>
            </a:r>
          </a:p>
          <a:p>
            <a:pPr algn="just">
              <a:spcAft>
                <a:spcPts val="0"/>
              </a:spcAft>
            </a:pPr>
            <a:r>
              <a:rPr lang="ru-RU" sz="2400" dirty="0" smtClean="0">
                <a:latin typeface="Times New Roman"/>
                <a:ea typeface="Calibri"/>
                <a:cs typeface="Times New Roman"/>
              </a:rPr>
              <a:t>       </a:t>
            </a:r>
            <a:r>
              <a:rPr lang="ru-RU" sz="2400" u="sng" dirty="0" smtClean="0">
                <a:latin typeface="Times New Roman"/>
                <a:ea typeface="Calibri"/>
                <a:cs typeface="Times New Roman"/>
              </a:rPr>
              <a:t>- Для изготовления не использовали режущие и колющие предметы. </a:t>
            </a:r>
            <a:r>
              <a:rPr lang="ru-RU" sz="2400" dirty="0" smtClean="0">
                <a:latin typeface="Times New Roman"/>
                <a:ea typeface="Calibri"/>
                <a:cs typeface="Times New Roman"/>
              </a:rPr>
              <a:t>Ткань рвали руками. Все детали привязывались нитками или закреплялись узелками.</a:t>
            </a:r>
          </a:p>
          <a:p>
            <a:pPr algn="just">
              <a:spcAft>
                <a:spcPts val="0"/>
              </a:spcAft>
            </a:pPr>
            <a:r>
              <a:rPr lang="ru-RU" sz="2400" dirty="0" smtClean="0">
                <a:latin typeface="Times New Roman"/>
                <a:ea typeface="Calibri"/>
                <a:cs typeface="Times New Roman"/>
              </a:rPr>
              <a:t>       </a:t>
            </a:r>
            <a:r>
              <a:rPr lang="ru-RU" sz="2400" u="sng" dirty="0" smtClean="0">
                <a:latin typeface="Times New Roman"/>
                <a:ea typeface="Calibri"/>
                <a:cs typeface="Times New Roman"/>
              </a:rPr>
              <a:t>- Кукла чаще всего воплощала женский образ </a:t>
            </a:r>
            <a:r>
              <a:rPr lang="ru-RU" sz="2400" dirty="0" smtClean="0">
                <a:latin typeface="Times New Roman"/>
                <a:ea typeface="Calibri"/>
                <a:cs typeface="Times New Roman"/>
              </a:rPr>
              <a:t>- символ главной покровительницы семьи, брака, домашнего  очага.</a:t>
            </a:r>
          </a:p>
          <a:p>
            <a:pPr algn="just">
              <a:spcAft>
                <a:spcPts val="0"/>
              </a:spcAft>
            </a:pPr>
            <a:r>
              <a:rPr lang="ru-RU" sz="2400" dirty="0" smtClean="0">
                <a:latin typeface="Times New Roman"/>
                <a:ea typeface="Calibri"/>
                <a:cs typeface="Times New Roman"/>
              </a:rPr>
              <a:t>        </a:t>
            </a:r>
            <a:r>
              <a:rPr lang="ru-RU" sz="2400" u="sng" dirty="0" smtClean="0">
                <a:latin typeface="Times New Roman"/>
                <a:ea typeface="Calibri"/>
                <a:cs typeface="Times New Roman"/>
              </a:rPr>
              <a:t>- Кукла не имела имени</a:t>
            </a:r>
            <a:r>
              <a:rPr lang="ru-RU" sz="2400" dirty="0" smtClean="0">
                <a:latin typeface="Times New Roman"/>
                <a:ea typeface="Calibri"/>
                <a:cs typeface="Times New Roman"/>
              </a:rPr>
              <a:t>, только название «колокольчик», «</a:t>
            </a:r>
            <a:r>
              <a:rPr lang="ru-RU" sz="2400" dirty="0" err="1" smtClean="0">
                <a:latin typeface="Times New Roman"/>
                <a:ea typeface="Calibri"/>
                <a:cs typeface="Times New Roman"/>
              </a:rPr>
              <a:t>пеленашка</a:t>
            </a:r>
            <a:r>
              <a:rPr lang="ru-RU" sz="2400" dirty="0" smtClean="0">
                <a:latin typeface="Times New Roman"/>
                <a:ea typeface="Calibri"/>
                <a:cs typeface="Times New Roman"/>
              </a:rPr>
              <a:t>», «</a:t>
            </a:r>
            <a:r>
              <a:rPr lang="ru-RU" sz="2400" dirty="0" err="1" smtClean="0">
                <a:latin typeface="Times New Roman"/>
                <a:ea typeface="Calibri"/>
                <a:cs typeface="Times New Roman"/>
              </a:rPr>
              <a:t>кувадка</a:t>
            </a:r>
            <a:r>
              <a:rPr lang="ru-RU" sz="2400" dirty="0" smtClean="0">
                <a:latin typeface="Times New Roman"/>
                <a:ea typeface="Calibri"/>
                <a:cs typeface="Times New Roman"/>
              </a:rPr>
              <a:t>», это чтобы не навлечь невзгоды на человека-тезку.</a:t>
            </a:r>
            <a:endParaRPr lang="ru-RU" sz="2400" dirty="0" smtClean="0">
              <a:ea typeface="Calibri"/>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57290" y="142852"/>
            <a:ext cx="7572428" cy="1938992"/>
          </a:xfrm>
          <a:prstGeom prst="rect">
            <a:avLst/>
          </a:prstGeom>
          <a:noFill/>
        </p:spPr>
        <p:txBody>
          <a:bodyPr wrap="square" rtlCol="0">
            <a:spAutoFit/>
          </a:bodyPr>
          <a:lstStyle/>
          <a:p>
            <a:pPr algn="ctr"/>
            <a:endParaRPr lang="ru-RU" sz="2400" b="1" cap="all" dirty="0" smtClean="0">
              <a:ln/>
              <a:latin typeface="CyrillicOld" pitchFamily="2" charset="0"/>
            </a:endParaRPr>
          </a:p>
          <a:p>
            <a:pPr algn="ctr"/>
            <a:r>
              <a:rPr lang="ru-RU" sz="2800" b="1" cap="all" dirty="0" smtClean="0">
                <a:ln/>
                <a:solidFill>
                  <a:srgbClr val="FF0000"/>
                </a:solidFill>
                <a:latin typeface="CyrillicOld" pitchFamily="2" charset="0"/>
              </a:rPr>
              <a:t>Классификация кукол</a:t>
            </a:r>
          </a:p>
          <a:p>
            <a:pPr algn="ctr"/>
            <a:r>
              <a:rPr lang="ru-RU" sz="2800" b="1" cap="all" dirty="0" smtClean="0">
                <a:ln/>
                <a:solidFill>
                  <a:srgbClr val="FF0000"/>
                </a:solidFill>
                <a:latin typeface="CyrillicOld" pitchFamily="2" charset="0"/>
              </a:rPr>
              <a:t>по функциональному признаку</a:t>
            </a:r>
          </a:p>
          <a:p>
            <a:endParaRPr lang="ru-RU" sz="4000" b="1" dirty="0">
              <a:solidFill>
                <a:srgbClr val="C00000"/>
              </a:solidFill>
              <a:latin typeface="Cambria" pitchFamily="18" charset="0"/>
            </a:endParaRPr>
          </a:p>
        </p:txBody>
      </p:sp>
      <p:sp>
        <p:nvSpPr>
          <p:cNvPr id="13" name="TextBox 12"/>
          <p:cNvSpPr txBox="1"/>
          <p:nvPr/>
        </p:nvSpPr>
        <p:spPr>
          <a:xfrm>
            <a:off x="1500166" y="2500306"/>
            <a:ext cx="2039276" cy="3785652"/>
          </a:xfrm>
          <a:prstGeom prst="rect">
            <a:avLst/>
          </a:prstGeom>
          <a:noFill/>
        </p:spPr>
        <p:txBody>
          <a:bodyPr wrap="none" rtlCol="0">
            <a:spAutoFit/>
          </a:bodyPr>
          <a:lstStyle/>
          <a:p>
            <a:pPr algn="ctr"/>
            <a:r>
              <a:rPr lang="ru-RU" sz="2400" dirty="0" smtClean="0">
                <a:latin typeface="Times New Roman" pitchFamily="18" charset="0"/>
                <a:cs typeface="Times New Roman" pitchFamily="18" charset="0"/>
              </a:rPr>
              <a:t>Куклы</a:t>
            </a:r>
          </a:p>
          <a:p>
            <a:pPr algn="ctr"/>
            <a:r>
              <a:rPr lang="ru-RU" sz="2400" dirty="0" smtClean="0">
                <a:latin typeface="Times New Roman" pitchFamily="18" charset="0"/>
                <a:cs typeface="Times New Roman" pitchFamily="18" charset="0"/>
              </a:rPr>
              <a:t> обрядов</a:t>
            </a:r>
          </a:p>
          <a:p>
            <a:pPr algn="ctr"/>
            <a:r>
              <a:rPr lang="ru-RU" sz="2400" dirty="0" smtClean="0">
                <a:latin typeface="Times New Roman" pitchFamily="18" charset="0"/>
                <a:cs typeface="Times New Roman" pitchFamily="18" charset="0"/>
              </a:rPr>
              <a:t>календарного </a:t>
            </a:r>
          </a:p>
          <a:p>
            <a:pPr algn="ctr"/>
            <a:r>
              <a:rPr lang="ru-RU" sz="2400" dirty="0" smtClean="0">
                <a:latin typeface="Times New Roman" pitchFamily="18" charset="0"/>
                <a:cs typeface="Times New Roman" pitchFamily="18" charset="0"/>
              </a:rPr>
              <a:t>цикла</a:t>
            </a:r>
          </a:p>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Куклы </a:t>
            </a:r>
          </a:p>
          <a:p>
            <a:pPr algn="ctr"/>
            <a:r>
              <a:rPr lang="ru-RU" sz="2400" dirty="0" smtClean="0">
                <a:latin typeface="Times New Roman" pitchFamily="18" charset="0"/>
                <a:cs typeface="Times New Roman" pitchFamily="18" charset="0"/>
              </a:rPr>
              <a:t>обрядов </a:t>
            </a:r>
          </a:p>
          <a:p>
            <a:pPr algn="ctr"/>
            <a:r>
              <a:rPr lang="ru-RU" sz="2400" dirty="0" smtClean="0">
                <a:latin typeface="Times New Roman" pitchFamily="18" charset="0"/>
                <a:cs typeface="Times New Roman" pitchFamily="18" charset="0"/>
              </a:rPr>
              <a:t>жизненного </a:t>
            </a:r>
          </a:p>
          <a:p>
            <a:pPr algn="ctr"/>
            <a:r>
              <a:rPr lang="ru-RU" sz="2400" dirty="0" smtClean="0">
                <a:latin typeface="Times New Roman" pitchFamily="18" charset="0"/>
                <a:cs typeface="Times New Roman" pitchFamily="18" charset="0"/>
              </a:rPr>
              <a:t>цикла</a:t>
            </a:r>
          </a:p>
          <a:p>
            <a:pPr algn="ctr"/>
            <a:endParaRPr lang="ru-RU" sz="2400" dirty="0">
              <a:latin typeface="Times New Roman" pitchFamily="18" charset="0"/>
              <a:cs typeface="Times New Roman" pitchFamily="18" charset="0"/>
            </a:endParaRPr>
          </a:p>
        </p:txBody>
      </p:sp>
      <p:sp>
        <p:nvSpPr>
          <p:cNvPr id="15" name="TextBox 14"/>
          <p:cNvSpPr txBox="1"/>
          <p:nvPr/>
        </p:nvSpPr>
        <p:spPr>
          <a:xfrm>
            <a:off x="3724801" y="2643182"/>
            <a:ext cx="2518638" cy="2677656"/>
          </a:xfrm>
          <a:prstGeom prst="rect">
            <a:avLst/>
          </a:prstGeom>
          <a:noFill/>
        </p:spPr>
        <p:txBody>
          <a:bodyPr wrap="none" rtlCol="0">
            <a:spAutoFit/>
          </a:bodyPr>
          <a:lstStyle/>
          <a:p>
            <a:pPr algn="ctr"/>
            <a:r>
              <a:rPr lang="ru-RU" sz="2400" dirty="0" smtClean="0">
                <a:latin typeface="Times New Roman" pitchFamily="18" charset="0"/>
                <a:cs typeface="Times New Roman" pitchFamily="18" charset="0"/>
              </a:rPr>
              <a:t>Обереги жилища</a:t>
            </a:r>
          </a:p>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Обереги здоровья</a:t>
            </a:r>
          </a:p>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Обереги детства</a:t>
            </a:r>
          </a:p>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Обереги достатка</a:t>
            </a:r>
            <a:endParaRPr lang="ru-RU" sz="2400" dirty="0">
              <a:latin typeface="Times New Roman" pitchFamily="18" charset="0"/>
              <a:cs typeface="Times New Roman" pitchFamily="18" charset="0"/>
            </a:endParaRPr>
          </a:p>
        </p:txBody>
      </p:sp>
      <p:cxnSp>
        <p:nvCxnSpPr>
          <p:cNvPr id="18" name="Прямая соединительная линия 17"/>
          <p:cNvCxnSpPr/>
          <p:nvPr/>
        </p:nvCxnSpPr>
        <p:spPr>
          <a:xfrm rot="5400000">
            <a:off x="1785123" y="3857628"/>
            <a:ext cx="40005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rot="5400000">
            <a:off x="4535487" y="3893347"/>
            <a:ext cx="3786214"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47681" y="2643182"/>
            <a:ext cx="2505366" cy="3046988"/>
          </a:xfrm>
          <a:prstGeom prst="rect">
            <a:avLst/>
          </a:prstGeom>
          <a:noFill/>
        </p:spPr>
        <p:txBody>
          <a:bodyPr wrap="none" rtlCol="0">
            <a:spAutoFit/>
          </a:bodyPr>
          <a:lstStyle/>
          <a:p>
            <a:pPr algn="ctr"/>
            <a:r>
              <a:rPr lang="ru-RU" sz="2400" dirty="0" smtClean="0">
                <a:latin typeface="Times New Roman" pitchFamily="18" charset="0"/>
                <a:cs typeface="Times New Roman" pitchFamily="18" charset="0"/>
              </a:rPr>
              <a:t>Куклы</a:t>
            </a:r>
          </a:p>
          <a:p>
            <a:pPr algn="ctr"/>
            <a:r>
              <a:rPr lang="ru-RU" sz="2400" dirty="0" smtClean="0">
                <a:latin typeface="Times New Roman" pitchFamily="18" charset="0"/>
                <a:cs typeface="Times New Roman" pitchFamily="18" charset="0"/>
              </a:rPr>
              <a:t> раннего детства</a:t>
            </a:r>
          </a:p>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Куклы </a:t>
            </a:r>
          </a:p>
          <a:p>
            <a:pPr algn="ctr"/>
            <a:r>
              <a:rPr lang="ru-RU" sz="2400" dirty="0" smtClean="0">
                <a:latin typeface="Times New Roman" pitchFamily="18" charset="0"/>
                <a:cs typeface="Times New Roman" pitchFamily="18" charset="0"/>
              </a:rPr>
              <a:t>начальной школы</a:t>
            </a:r>
          </a:p>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Куклы </a:t>
            </a:r>
          </a:p>
          <a:p>
            <a:pPr algn="ctr"/>
            <a:r>
              <a:rPr lang="ru-RU" sz="2400" dirty="0" smtClean="0">
                <a:latin typeface="Times New Roman" pitchFamily="18" charset="0"/>
                <a:cs typeface="Times New Roman" pitchFamily="18" charset="0"/>
              </a:rPr>
              <a:t>подростков</a:t>
            </a:r>
            <a:endParaRPr lang="ru-RU" sz="2400" dirty="0">
              <a:latin typeface="Times New Roman" pitchFamily="18" charset="0"/>
              <a:cs typeface="Times New Roman" pitchFamily="18" charset="0"/>
            </a:endParaRPr>
          </a:p>
        </p:txBody>
      </p:sp>
      <p:sp>
        <p:nvSpPr>
          <p:cNvPr id="17" name="Прямоугольник 16"/>
          <p:cNvSpPr/>
          <p:nvPr/>
        </p:nvSpPr>
        <p:spPr>
          <a:xfrm>
            <a:off x="6739278" y="1772655"/>
            <a:ext cx="1904688" cy="584775"/>
          </a:xfrm>
          <a:prstGeom prst="rect">
            <a:avLst/>
          </a:prstGeom>
          <a:noFill/>
        </p:spPr>
        <p:txBody>
          <a:bodyPr wrap="none" lIns="91440" tIns="45720" rIns="91440" bIns="45720">
            <a:spAutoFit/>
          </a:bodyPr>
          <a:lstStyle/>
          <a:p>
            <a:pPr algn="ctr"/>
            <a:r>
              <a:rPr lang="ru-RU" sz="3200" b="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Игровые</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 name="Прямоугольник 18"/>
          <p:cNvSpPr/>
          <p:nvPr/>
        </p:nvSpPr>
        <p:spPr>
          <a:xfrm>
            <a:off x="3828997" y="1772655"/>
            <a:ext cx="2600391" cy="584775"/>
          </a:xfrm>
          <a:prstGeom prst="rect">
            <a:avLst/>
          </a:prstGeom>
          <a:noFill/>
        </p:spPr>
        <p:txBody>
          <a:bodyPr wrap="none" lIns="91440" tIns="45720" rIns="91440" bIns="45720">
            <a:spAutoFit/>
          </a:bodyPr>
          <a:lstStyle/>
          <a:p>
            <a:pPr algn="ctr"/>
            <a:r>
              <a:rPr lang="ru-RU" sz="3200" b="1" u="sng"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Обереговые</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Прямоугольник 19"/>
          <p:cNvSpPr/>
          <p:nvPr/>
        </p:nvSpPr>
        <p:spPr>
          <a:xfrm>
            <a:off x="1457604" y="1785926"/>
            <a:ext cx="2400016" cy="584775"/>
          </a:xfrm>
          <a:prstGeom prst="rect">
            <a:avLst/>
          </a:prstGeom>
          <a:noFill/>
        </p:spPr>
        <p:txBody>
          <a:bodyPr wrap="none" lIns="91440" tIns="45720" rIns="91440" bIns="45720">
            <a:spAutoFit/>
          </a:bodyPr>
          <a:lstStyle/>
          <a:p>
            <a:pPr algn="ctr"/>
            <a:r>
              <a:rPr lang="ru-RU" sz="3200" b="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Обрядовые</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357554" y="285728"/>
            <a:ext cx="3728905" cy="523220"/>
          </a:xfrm>
          <a:prstGeom prst="rect">
            <a:avLst/>
          </a:prstGeom>
          <a:noFill/>
        </p:spPr>
        <p:txBody>
          <a:bodyPr wrap="none" lIns="91440" tIns="45720" rIns="91440" bIns="45720">
            <a:spAutoFit/>
          </a:bodyPr>
          <a:lstStyle/>
          <a:p>
            <a:pPr algn="ctr"/>
            <a:r>
              <a:rPr lang="ru-RU" sz="2800" b="1" cap="all" dirty="0" smtClean="0">
                <a:ln/>
                <a:solidFill>
                  <a:srgbClr val="FF0000"/>
                </a:solidFill>
                <a:latin typeface="CyrillicOld" pitchFamily="2" charset="0"/>
              </a:rPr>
              <a:t>Обрядовые куклы</a:t>
            </a:r>
            <a:endParaRPr lang="ru-RU" sz="2800" b="1" cap="all" dirty="0">
              <a:ln/>
              <a:solidFill>
                <a:srgbClr val="FF0000"/>
              </a:solidFill>
              <a:latin typeface="CyrillicOld" pitchFamily="2" charset="0"/>
            </a:endParaRPr>
          </a:p>
        </p:txBody>
      </p:sp>
      <p:pic>
        <p:nvPicPr>
          <p:cNvPr id="7"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
        <p:nvSpPr>
          <p:cNvPr id="10" name="Прямоугольник 9"/>
          <p:cNvSpPr/>
          <p:nvPr/>
        </p:nvSpPr>
        <p:spPr>
          <a:xfrm>
            <a:off x="1285852" y="785794"/>
            <a:ext cx="7643866" cy="4893647"/>
          </a:xfrm>
          <a:prstGeom prst="rect">
            <a:avLst/>
          </a:prstGeom>
        </p:spPr>
        <p:txBody>
          <a:bodyPr wrap="square">
            <a:spAutoFit/>
          </a:bodyPr>
          <a:lstStyle/>
          <a:p>
            <a:pPr algn="just"/>
            <a:r>
              <a:rPr lang="ru-RU" sz="2400" dirty="0" smtClean="0">
                <a:latin typeface="Times New Roman" pitchFamily="18" charset="0"/>
                <a:cs typeface="Times New Roman" pitchFamily="18" charset="0"/>
              </a:rPr>
              <a:t>       Это достаточно распространенная категория  народной игрушки. Такие куклы, выполненные из различных материалов, достаточно несложные по технологии, связаны с передачей ребенку космогонических, нравственных, символических и мифологических знаний. Обрядовые куклы в своем роде очень уникальны, так как содержат символические знания предыдущих поколений. Они были созданы людьми для обрядовых, культовых и магических целей. Они существуют у большинства народов мира и используются как  в языческой, так и в христианской религии. Применяются для различных магических ритуалов.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
        <p:nvSpPr>
          <p:cNvPr id="3" name="Прямоугольник 2"/>
          <p:cNvSpPr/>
          <p:nvPr/>
        </p:nvSpPr>
        <p:spPr>
          <a:xfrm>
            <a:off x="1285852" y="214291"/>
            <a:ext cx="7643866" cy="5632311"/>
          </a:xfrm>
          <a:prstGeom prst="rect">
            <a:avLst/>
          </a:prstGeom>
        </p:spPr>
        <p:txBody>
          <a:bodyPr wrap="square">
            <a:spAutoFit/>
          </a:bodyPr>
          <a:lstStyle/>
          <a:p>
            <a:pPr algn="just"/>
            <a:r>
              <a:rPr lang="ru-RU" sz="2400" dirty="0" smtClean="0">
                <a:latin typeface="Times New Roman" pitchFamily="18" charset="0"/>
                <a:cs typeface="Times New Roman" pitchFamily="18" charset="0"/>
              </a:rPr>
              <a:t>       Традиционная народная кукла была неотъемлемой частью праздников русской деревни: сева, жатвы, уборки урожая, многочисленных ритуалов и обрядов. В глубокой древности кукла выполняла чрезвычайную миссию, заменив собой человеческие жертвоприношения. На праздниках стали приносить в жертву богам традиционных кукол-чучел, которые носили свои имена: </a:t>
            </a:r>
            <a:r>
              <a:rPr lang="ru-RU" sz="2400" b="1" dirty="0" smtClean="0">
                <a:latin typeface="Times New Roman" pitchFamily="18" charset="0"/>
                <a:cs typeface="Times New Roman" pitchFamily="18" charset="0"/>
              </a:rPr>
              <a:t>Масленица</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Кострома</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Коляда</a:t>
            </a:r>
            <a:r>
              <a:rPr lang="ru-RU" sz="2400" dirty="0" smtClean="0">
                <a:latin typeface="Times New Roman" pitchFamily="18" charset="0"/>
                <a:cs typeface="Times New Roman" pitchFamily="18" charset="0"/>
              </a:rPr>
              <a:t>…</a:t>
            </a:r>
          </a:p>
          <a:p>
            <a:pPr algn="just"/>
            <a:r>
              <a:rPr lang="ru-RU" sz="2400" dirty="0" smtClean="0">
                <a:latin typeface="Times New Roman" pitchFamily="18" charset="0"/>
                <a:cs typeface="Times New Roman" pitchFamily="18" charset="0"/>
              </a:rPr>
              <a:t>       Время изготовления обрядовых народных кукол зависело от времени ритуала. Кукол обычно делали перед традиционными праздниками. По обычаю обрядовых русских кукол изготавливали женщины, так как с древнейших времен, еще с эпохи матриархата женщина является основной хранительницей домашнего очага и народных традиций.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
        <p:nvSpPr>
          <p:cNvPr id="3" name="Прямоугольник 2"/>
          <p:cNvSpPr/>
          <p:nvPr/>
        </p:nvSpPr>
        <p:spPr>
          <a:xfrm>
            <a:off x="1357290" y="285728"/>
            <a:ext cx="7500990" cy="4893647"/>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Таких кукол изготавливали по строгим правилам, без использования иголок и ножниц. Обычно обрядовых народных кукол делали для определенного ритуала, и поэтому когда они выполняли свое предназначение их сжигали (</a:t>
            </a:r>
            <a:r>
              <a:rPr lang="ru-RU" sz="2400" b="1" dirty="0" smtClean="0">
                <a:latin typeface="Times New Roman" pitchFamily="18" charset="0"/>
                <a:cs typeface="Times New Roman" pitchFamily="18" charset="0"/>
              </a:rPr>
              <a:t>Масленица, Коляда</a:t>
            </a:r>
            <a:r>
              <a:rPr lang="ru-RU" sz="2400" dirty="0" smtClean="0">
                <a:latin typeface="Times New Roman" pitchFamily="18" charset="0"/>
                <a:cs typeface="Times New Roman" pitchFamily="18" charset="0"/>
              </a:rPr>
              <a:t>), топили (</a:t>
            </a:r>
            <a:r>
              <a:rPr lang="ru-RU" sz="2400" b="1" dirty="0" smtClean="0">
                <a:latin typeface="Times New Roman" pitchFamily="18" charset="0"/>
                <a:cs typeface="Times New Roman" pitchFamily="18" charset="0"/>
              </a:rPr>
              <a:t>Купавка</a:t>
            </a:r>
            <a:r>
              <a:rPr lang="ru-RU" sz="2400" dirty="0" smtClean="0">
                <a:latin typeface="Times New Roman" pitchFamily="18" charset="0"/>
                <a:cs typeface="Times New Roman" pitchFamily="18" charset="0"/>
              </a:rPr>
              <a:t>), закапывали в землю (</a:t>
            </a:r>
            <a:r>
              <a:rPr lang="ru-RU" sz="2400" b="1" dirty="0" smtClean="0">
                <a:latin typeface="Times New Roman" pitchFamily="18" charset="0"/>
                <a:cs typeface="Times New Roman" pitchFamily="18" charset="0"/>
              </a:rPr>
              <a:t>Лихоманки</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Кострома</a:t>
            </a:r>
            <a:r>
              <a:rPr lang="ru-RU" sz="2400"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Кукушечка</a:t>
            </a:r>
            <a:r>
              <a:rPr lang="ru-RU" sz="2400" dirty="0" smtClean="0">
                <a:latin typeface="Times New Roman" pitchFamily="18" charset="0"/>
                <a:cs typeface="Times New Roman" pitchFamily="18" charset="0"/>
              </a:rPr>
              <a:t>) или отдавали играть детям.</a:t>
            </a:r>
          </a:p>
          <a:p>
            <a:pPr algn="just"/>
            <a:r>
              <a:rPr lang="ru-RU" sz="2400" dirty="0" smtClean="0">
                <a:latin typeface="Times New Roman" pitchFamily="18" charset="0"/>
                <a:cs typeface="Times New Roman" pitchFamily="18" charset="0"/>
              </a:rPr>
              <a:t>       Весну на Руси встречали славянским обрядом «</a:t>
            </a:r>
            <a:r>
              <a:rPr lang="ru-RU" sz="2400" dirty="0" err="1" smtClean="0">
                <a:latin typeface="Times New Roman" pitchFamily="18" charset="0"/>
                <a:cs typeface="Times New Roman" pitchFamily="18" charset="0"/>
              </a:rPr>
              <a:t>закликания</a:t>
            </a:r>
            <a:r>
              <a:rPr lang="ru-RU" sz="2400" dirty="0" smtClean="0">
                <a:latin typeface="Times New Roman" pitchFamily="18" charset="0"/>
                <a:cs typeface="Times New Roman" pitchFamily="18" charset="0"/>
              </a:rPr>
              <a:t> весны» вместе с традиционными нитяными куколками </a:t>
            </a:r>
            <a:r>
              <a:rPr lang="ru-RU" sz="2400" b="1" dirty="0" err="1" smtClean="0">
                <a:latin typeface="Times New Roman" pitchFamily="18" charset="0"/>
                <a:cs typeface="Times New Roman" pitchFamily="18" charset="0"/>
              </a:rPr>
              <a:t>Мартиничками</a:t>
            </a:r>
            <a:r>
              <a:rPr lang="ru-RU" sz="2400" dirty="0" smtClean="0">
                <a:latin typeface="Times New Roman" pitchFamily="18" charset="0"/>
                <a:cs typeface="Times New Roman" pitchFamily="18" charset="0"/>
              </a:rPr>
              <a:t>. Праздник приходился на начало марта, отсюда и название кукол – </a:t>
            </a:r>
            <a:r>
              <a:rPr lang="ru-RU" sz="2400" b="1" dirty="0" err="1" smtClean="0">
                <a:latin typeface="Times New Roman" pitchFamily="18" charset="0"/>
                <a:cs typeface="Times New Roman" pitchFamily="18" charset="0"/>
              </a:rPr>
              <a:t>Мартинички</a:t>
            </a:r>
            <a:r>
              <a:rPr lang="ru-RU" sz="2400" dirty="0" smtClean="0">
                <a:latin typeface="Times New Roman" pitchFamily="18" charset="0"/>
                <a:cs typeface="Times New Roman" pitchFamily="18" charset="0"/>
              </a:rPr>
              <a:t>. </a:t>
            </a:r>
          </a:p>
          <a:p>
            <a:pPr algn="just"/>
            <a:endParaRPr lang="ru-RU" sz="2400" dirty="0" smtClean="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rot="16200000">
            <a:off x="-2797141" y="2797141"/>
            <a:ext cx="6858000" cy="1263714"/>
          </a:xfrm>
          <a:prstGeom prst="rect">
            <a:avLst/>
          </a:prstGeom>
          <a:noFill/>
          <a:ln w="9525">
            <a:noFill/>
            <a:miter lim="800000"/>
            <a:headEnd/>
            <a:tailEnd/>
          </a:ln>
        </p:spPr>
      </p:pic>
      <p:sp>
        <p:nvSpPr>
          <p:cNvPr id="8" name="Прямоугольник 7"/>
          <p:cNvSpPr/>
          <p:nvPr/>
        </p:nvSpPr>
        <p:spPr>
          <a:xfrm>
            <a:off x="1285852" y="214290"/>
            <a:ext cx="7572428" cy="3046988"/>
          </a:xfrm>
          <a:prstGeom prst="rect">
            <a:avLst/>
          </a:prstGeom>
        </p:spPr>
        <p:txBody>
          <a:bodyPr wrap="square">
            <a:spAutoFit/>
          </a:bodyPr>
          <a:lstStyle/>
          <a:p>
            <a:pPr marL="53975" algn="just"/>
            <a:r>
              <a:rPr lang="ru-RU" sz="2400" dirty="0" smtClean="0">
                <a:latin typeface="Times New Roman" pitchFamily="18" charset="0"/>
                <a:cs typeface="Times New Roman" pitchFamily="18" charset="0"/>
              </a:rPr>
              <a:t>       Это композиция из пары куколок разного цвета: белого – символа уходящей зимы и красного – символа весны и жаркого солнца. </a:t>
            </a:r>
            <a:r>
              <a:rPr lang="ru-RU" sz="2400" b="1" dirty="0" err="1" smtClean="0">
                <a:latin typeface="Times New Roman" pitchFamily="18" charset="0"/>
                <a:cs typeface="Times New Roman" pitchFamily="18" charset="0"/>
              </a:rPr>
              <a:t>Мартиничек</a:t>
            </a:r>
            <a:r>
              <a:rPr lang="ru-RU" sz="2400" dirty="0" smtClean="0">
                <a:latin typeface="Times New Roman" pitchFamily="18" charset="0"/>
                <a:cs typeface="Times New Roman" pitchFamily="18" charset="0"/>
              </a:rPr>
              <a:t> развешивали на ветвях деревьев, а дети привязывали куколок на длинные шесты, бегали с ними по деревне и закликали весну. Кроме этого маленьких </a:t>
            </a:r>
            <a:r>
              <a:rPr lang="ru-RU" sz="2400" dirty="0" err="1" smtClean="0">
                <a:latin typeface="Times New Roman" pitchFamily="18" charset="0"/>
                <a:cs typeface="Times New Roman" pitchFamily="18" charset="0"/>
              </a:rPr>
              <a:t>куколок-обережков</a:t>
            </a:r>
            <a:r>
              <a:rPr lang="ru-RU" sz="2400" dirty="0" smtClean="0">
                <a:latin typeface="Times New Roman" pitchFamily="18" charset="0"/>
                <a:cs typeface="Times New Roman" pitchFamily="18" charset="0"/>
              </a:rPr>
              <a:t> дарили друг другу с пожеланием счастья и благополучия.</a:t>
            </a:r>
          </a:p>
        </p:txBody>
      </p:sp>
      <p:pic>
        <p:nvPicPr>
          <p:cNvPr id="9" name="Picture 2" descr="&amp;tcy;&amp;rcy;&amp;acy;&amp;dcy;&amp;icy;&amp;tscy;&amp;icy;&amp;ocy;&amp;ncy;&amp;ncy;&amp;ycy;&amp;iecy; &amp;kcy;&amp;ucy;&amp;kcy;&amp;lcy;&amp;ycy;"/>
          <p:cNvPicPr>
            <a:picLocks noChangeAspect="1" noChangeArrowheads="1"/>
          </p:cNvPicPr>
          <p:nvPr/>
        </p:nvPicPr>
        <p:blipFill>
          <a:blip r:embed="rId3"/>
          <a:srcRect l="3854" t="18886" r="5150" b="10720"/>
          <a:stretch>
            <a:fillRect/>
          </a:stretch>
        </p:blipFill>
        <p:spPr bwMode="auto">
          <a:xfrm>
            <a:off x="4429124" y="2928934"/>
            <a:ext cx="4429156" cy="3426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2241</TotalTime>
  <Words>1744</Words>
  <Application>Microsoft Office PowerPoint</Application>
  <PresentationFormat>Экран (4:3)</PresentationFormat>
  <Paragraphs>123</Paragraphs>
  <Slides>34</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34</vt:i4>
      </vt:variant>
    </vt:vector>
  </HeadingPairs>
  <TitlesOfParts>
    <vt:vector size="45" baseType="lpstr">
      <vt:lpstr>Gungsuh</vt:lpstr>
      <vt:lpstr>a_OldTyper</vt:lpstr>
      <vt:lpstr>Arial</vt:lpstr>
      <vt:lpstr>Calibri</vt:lpstr>
      <vt:lpstr>Cambria</vt:lpstr>
      <vt:lpstr>Comic Sans MS</vt:lpstr>
      <vt:lpstr>CyrillicOld</vt:lpstr>
      <vt:lpstr>Izhitsa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МТА</dc:creator>
  <cp:lastModifiedBy>школа</cp:lastModifiedBy>
  <cp:revision>83</cp:revision>
  <dcterms:created xsi:type="dcterms:W3CDTF">2017-01-25T13:53:42Z</dcterms:created>
  <dcterms:modified xsi:type="dcterms:W3CDTF">2022-03-09T06:47:36Z</dcterms:modified>
</cp:coreProperties>
</file>