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73" r:id="rId2"/>
    <p:sldId id="315" r:id="rId3"/>
    <p:sldId id="317" r:id="rId4"/>
    <p:sldId id="318" r:id="rId5"/>
    <p:sldId id="319" r:id="rId6"/>
    <p:sldId id="320" r:id="rId7"/>
    <p:sldId id="321" r:id="rId8"/>
    <p:sldId id="322" r:id="rId9"/>
    <p:sldId id="323" r:id="rId10"/>
    <p:sldId id="325" r:id="rId11"/>
    <p:sldId id="324" r:id="rId12"/>
    <p:sldId id="326" r:id="rId13"/>
    <p:sldId id="327" r:id="rId14"/>
    <p:sldId id="329" r:id="rId15"/>
    <p:sldId id="330" r:id="rId16"/>
    <p:sldId id="332" r:id="rId17"/>
    <p:sldId id="333" r:id="rId18"/>
    <p:sldId id="334" r:id="rId19"/>
    <p:sldId id="337" r:id="rId20"/>
    <p:sldId id="336" r:id="rId21"/>
    <p:sldId id="340" r:id="rId22"/>
    <p:sldId id="339" r:id="rId23"/>
    <p:sldId id="335" r:id="rId24"/>
    <p:sldId id="341" r:id="rId25"/>
    <p:sldId id="345" r:id="rId26"/>
    <p:sldId id="344" r:id="rId27"/>
    <p:sldId id="343" r:id="rId28"/>
    <p:sldId id="346" r:id="rId29"/>
    <p:sldId id="347" r:id="rId30"/>
    <p:sldId id="348" r:id="rId31"/>
    <p:sldId id="349" r:id="rId32"/>
    <p:sldId id="350" r:id="rId33"/>
    <p:sldId id="351" r:id="rId34"/>
    <p:sldId id="352" r:id="rId35"/>
    <p:sldId id="353" r:id="rId36"/>
    <p:sldId id="354" r:id="rId37"/>
    <p:sldId id="342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563CD9FE-06EE-498A-B4AF-41BFDC2FD7F7}">
          <p14:sldIdLst>
            <p14:sldId id="273"/>
            <p14:sldId id="315"/>
            <p14:sldId id="317"/>
            <p14:sldId id="318"/>
            <p14:sldId id="319"/>
            <p14:sldId id="320"/>
            <p14:sldId id="321"/>
            <p14:sldId id="322"/>
            <p14:sldId id="323"/>
            <p14:sldId id="325"/>
            <p14:sldId id="324"/>
            <p14:sldId id="326"/>
            <p14:sldId id="327"/>
            <p14:sldId id="329"/>
            <p14:sldId id="330"/>
            <p14:sldId id="332"/>
            <p14:sldId id="333"/>
            <p14:sldId id="334"/>
            <p14:sldId id="337"/>
            <p14:sldId id="336"/>
            <p14:sldId id="340"/>
            <p14:sldId id="339"/>
            <p14:sldId id="335"/>
            <p14:sldId id="341"/>
            <p14:sldId id="345"/>
            <p14:sldId id="344"/>
            <p14:sldId id="343"/>
            <p14:sldId id="346"/>
            <p14:sldId id="347"/>
            <p14:sldId id="348"/>
            <p14:sldId id="349"/>
            <p14:sldId id="350"/>
            <p14:sldId id="351"/>
            <p14:sldId id="352"/>
            <p14:sldId id="353"/>
            <p14:sldId id="354"/>
            <p14:sldId id="34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765" autoAdjust="0"/>
    <p:restoredTop sz="71886" autoAdjust="0"/>
  </p:normalViewPr>
  <p:slideViewPr>
    <p:cSldViewPr>
      <p:cViewPr varScale="1">
        <p:scale>
          <a:sx n="60" d="100"/>
          <a:sy n="60" d="100"/>
        </p:scale>
        <p:origin x="84" y="6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1D104B-D894-4A90-A4B2-48F5EF0D3E5B}" type="datetimeFigureOut">
              <a:rPr lang="ru-RU" smtClean="0"/>
              <a:pPr/>
              <a:t>ср, 02.03.2022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485AB1-D387-488E-940E-53E9CC39CD9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6392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485AB1-D387-488E-940E-53E9CC39CD96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76040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485AB1-D387-488E-940E-53E9CC39CD96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6040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485AB1-D387-488E-940E-53E9CC39CD96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6040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485AB1-D387-488E-940E-53E9CC39CD96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6040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485AB1-D387-488E-940E-53E9CC39CD96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6040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485AB1-D387-488E-940E-53E9CC39CD96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6040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485AB1-D387-488E-940E-53E9CC39CD96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6040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485AB1-D387-488E-940E-53E9CC39CD96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6040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485AB1-D387-488E-940E-53E9CC39CD96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6040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485AB1-D387-488E-940E-53E9CC39CD96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6040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485AB1-D387-488E-940E-53E9CC39CD96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6040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485AB1-D387-488E-940E-53E9CC39CD96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76040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485AB1-D387-488E-940E-53E9CC39CD96}" type="slidenum">
              <a:rPr lang="ru-RU" smtClean="0"/>
              <a:pPr/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76040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485AB1-D387-488E-940E-53E9CC39CD96}" type="slidenum">
              <a:rPr lang="ru-RU" smtClean="0"/>
              <a:pPr/>
              <a:t>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76040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485AB1-D387-488E-940E-53E9CC39CD96}" type="slidenum">
              <a:rPr lang="ru-RU" smtClean="0"/>
              <a:pPr/>
              <a:t>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76040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485AB1-D387-488E-940E-53E9CC39CD96}" type="slidenum">
              <a:rPr lang="ru-RU" smtClean="0"/>
              <a:pPr/>
              <a:t>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76040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485AB1-D387-488E-940E-53E9CC39CD96}" type="slidenum">
              <a:rPr lang="ru-RU" smtClean="0"/>
              <a:pPr/>
              <a:t>25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76040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485AB1-D387-488E-940E-53E9CC39CD96}" type="slidenum">
              <a:rPr lang="ru-RU" smtClean="0"/>
              <a:pPr/>
              <a:t>26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760407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485AB1-D387-488E-940E-53E9CC39CD96}" type="slidenum">
              <a:rPr lang="ru-RU" smtClean="0"/>
              <a:pPr/>
              <a:t>27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760407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485AB1-D387-488E-940E-53E9CC39CD96}" type="slidenum">
              <a:rPr lang="ru-RU" smtClean="0"/>
              <a:pPr/>
              <a:t>28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760407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485AB1-D387-488E-940E-53E9CC39CD96}" type="slidenum">
              <a:rPr lang="ru-RU" smtClean="0"/>
              <a:pPr/>
              <a:t>29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760407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485AB1-D387-488E-940E-53E9CC39CD96}" type="slidenum">
              <a:rPr lang="ru-RU" smtClean="0"/>
              <a:pPr/>
              <a:t>30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76040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485AB1-D387-488E-940E-53E9CC39CD96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760407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485AB1-D387-488E-940E-53E9CC39CD96}" type="slidenum">
              <a:rPr lang="ru-RU" smtClean="0"/>
              <a:pPr/>
              <a:t>31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760407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485AB1-D387-488E-940E-53E9CC39CD96}" type="slidenum">
              <a:rPr lang="ru-RU" smtClean="0"/>
              <a:pPr/>
              <a:t>32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760407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485AB1-D387-488E-940E-53E9CC39CD96}" type="slidenum">
              <a:rPr lang="ru-RU" smtClean="0"/>
              <a:pPr/>
              <a:t>33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760407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485AB1-D387-488E-940E-53E9CC39CD96}" type="slidenum">
              <a:rPr lang="ru-RU" smtClean="0"/>
              <a:pPr/>
              <a:t>34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760407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485AB1-D387-488E-940E-53E9CC39CD96}" type="slidenum">
              <a:rPr lang="ru-RU" smtClean="0"/>
              <a:pPr/>
              <a:t>35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760407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485AB1-D387-488E-940E-53E9CC39CD96}" type="slidenum">
              <a:rPr lang="ru-RU" smtClean="0"/>
              <a:pPr/>
              <a:t>36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760407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485AB1-D387-488E-940E-53E9CC39CD96}" type="slidenum">
              <a:rPr lang="ru-RU" smtClean="0"/>
              <a:pPr/>
              <a:t>37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76040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485AB1-D387-488E-940E-53E9CC39CD96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76040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485AB1-D387-488E-940E-53E9CC39CD96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76040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485AB1-D387-488E-940E-53E9CC39CD96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76040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485AB1-D387-488E-940E-53E9CC39CD96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76040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485AB1-D387-488E-940E-53E9CC39CD96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76040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485AB1-D387-488E-940E-53E9CC39CD96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7604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ср, 02.03.2022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ср, 02.03.2022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ср, 02.03.2022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ср, 02.03.2022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ср, 02.03.2022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ср, 02.03.2022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ср, 02.03.2022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ср, 02.03.2022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ср, 02.03.2022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ср, 02.03.2022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ср, 02.03.2022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ср, 02.03.2022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11.jpeg"/><Relationship Id="rId5" Type="http://schemas.openxmlformats.org/officeDocument/2006/relationships/image" Target="../media/image3.jpeg"/><Relationship Id="rId10" Type="http://schemas.openxmlformats.org/officeDocument/2006/relationships/image" Target="../media/image10.jpeg"/><Relationship Id="rId4" Type="http://schemas.openxmlformats.org/officeDocument/2006/relationships/image" Target="../media/image2.png"/><Relationship Id="rId9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10" Type="http://schemas.openxmlformats.org/officeDocument/2006/relationships/image" Target="../media/image15.png"/><Relationship Id="rId4" Type="http://schemas.openxmlformats.org/officeDocument/2006/relationships/image" Target="../media/image2.png"/><Relationship Id="rId9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Relationship Id="rId9" Type="http://schemas.openxmlformats.org/officeDocument/2006/relationships/image" Target="../media/image2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1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1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1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1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1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1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260648"/>
            <a:ext cx="7416824" cy="6198913"/>
          </a:xfrm>
        </p:spPr>
        <p:txBody>
          <a:bodyPr>
            <a:normAutofit fontScale="92500" lnSpcReduction="20000"/>
          </a:bodyPr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Муниципальное 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бюджетное учреждение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дополнительного образования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«Детская художественная школа города Белгорода»</a:t>
            </a:r>
          </a:p>
          <a:p>
            <a:pPr marL="0" lvl="0" indent="0" algn="ctr">
              <a:spcBef>
                <a:spcPts val="0"/>
              </a:spcBef>
              <a:buNone/>
            </a:pPr>
            <a:endParaRPr lang="ru-RU" sz="20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sz="2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Региональный семинар 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sz="2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«Внедрение инновационных форм и методов 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sz="2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процессе обучения на отделении изобразительного искусства ДШИ»</a:t>
            </a:r>
            <a:endParaRPr lang="ru-RU" sz="2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sz="2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lvl="0" indent="0" algn="ctr">
              <a:spcBef>
                <a:spcPts val="0"/>
              </a:spcBef>
              <a:buNone/>
            </a:pPr>
            <a:endParaRPr lang="ru-R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sz="17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ОТКРЫТЫЙ </a:t>
            </a:r>
            <a:r>
              <a:rPr lang="ru-RU" sz="17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УРОК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 тему</a:t>
            </a:r>
          </a:p>
          <a:p>
            <a:pPr marL="0" indent="0" algn="ctr">
              <a:buNone/>
            </a:pPr>
            <a:r>
              <a:rPr lang="ru-RU" sz="2000" u="sng" dirty="0" smtClean="0"/>
              <a:t>«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КОНТУРНАЯ РЕЗЬБА ПО ДЕРЕВУ».</a:t>
            </a:r>
          </a:p>
          <a:p>
            <a:pPr marL="0" indent="0" algn="ctr">
              <a:buNone/>
            </a:pPr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«ВЫПОЛНЕНИЕ КОМПОЗИЦИИ ИЗ ЭЛЕМЕНТОВ КОНТУРНОЙ РЕЗЬБЫ»</a:t>
            </a:r>
          </a:p>
          <a:p>
            <a:pPr marL="0" lvl="0" indent="0" algn="ctr">
              <a:spcBef>
                <a:spcPts val="0"/>
              </a:spcBef>
              <a:buNone/>
            </a:pPr>
            <a:endParaRPr lang="ru-RU" sz="2000" b="1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 предмету: 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«Работа в материале»</a:t>
            </a:r>
            <a:endParaRPr lang="ru-R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5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дополнительной предпрофессиональной общеобразовательной программе </a:t>
            </a:r>
            <a:endParaRPr lang="ru-RU" sz="15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sz="15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5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области декоративно-прикладного искусства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sz="15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«Декоративно-прикладное творчество»</a:t>
            </a:r>
          </a:p>
          <a:p>
            <a:pPr marL="0" lvl="0" indent="0" algn="ctr">
              <a:spcBef>
                <a:spcPts val="0"/>
              </a:spcBef>
              <a:buNone/>
            </a:pPr>
            <a:endParaRPr lang="ru-RU" sz="15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 2 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классе 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(4 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часа)</a:t>
            </a:r>
          </a:p>
          <a:p>
            <a:pPr marL="0" lvl="0" indent="0" algn="ctr">
              <a:spcBef>
                <a:spcPts val="0"/>
              </a:spcBef>
              <a:buNone/>
            </a:pPr>
            <a:endParaRPr lang="ru-R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Преподаватель – Денежко Оксана Алексеевна</a:t>
            </a:r>
          </a:p>
          <a:p>
            <a:pPr algn="ctr"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991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sz="39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user1\Desktop\для урока\q4KCVYeAdy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145320" y="2766010"/>
            <a:ext cx="5382292" cy="109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043" y="620689"/>
            <a:ext cx="1090613" cy="538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C:\Users\user1\Desktop\для урока\132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7" y="-20302"/>
            <a:ext cx="1107539" cy="92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user1\Desktop\для урока\132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6" y="6002982"/>
            <a:ext cx="1107539" cy="92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993" y="-20302"/>
            <a:ext cx="1109663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043" y="5937250"/>
            <a:ext cx="1109663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692696"/>
            <a:ext cx="6336704" cy="5544615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ru-RU" sz="2800" b="1" dirty="0" smtClean="0"/>
              <a:t>2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 Сообщение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темы, постановка целей и задач урока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1\Desktop\для урока\q4KCVYeAdy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145320" y="2766010"/>
            <a:ext cx="5382292" cy="109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043" y="620689"/>
            <a:ext cx="1090613" cy="538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C:\Users\user1\Desktop\для урока\132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7" y="-20302"/>
            <a:ext cx="1107539" cy="92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user1\Desktop\для урока\132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6" y="6002982"/>
            <a:ext cx="1107539" cy="92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993" y="-20302"/>
            <a:ext cx="1109663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043" y="5937250"/>
            <a:ext cx="1109663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:\Users\user1\Desktop\Новая папка\20200205_15532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816" y="1840622"/>
            <a:ext cx="6163729" cy="4622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272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332656"/>
            <a:ext cx="6336704" cy="5904655"/>
          </a:xfrm>
        </p:spPr>
        <p:txBody>
          <a:bodyPr>
            <a:normAutofit fontScale="92500" lnSpcReduction="20000"/>
          </a:bodyPr>
          <a:lstStyle/>
          <a:p>
            <a:pPr marL="0" lvl="0" indent="0"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Обобщение и закрепление пройденного материала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  Вниманию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обучающихся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представляется тульский пряник. А как вы думаете, как же изготавливались пряники? </a:t>
            </a:r>
          </a:p>
          <a:p>
            <a:pPr marL="0" indent="0" algn="just">
              <a:buNone/>
            </a:pP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   Пряничные </a:t>
            </a:r>
            <a:r>
              <a:rPr lang="ru-RU" sz="2500" b="1" dirty="0">
                <a:latin typeface="Times New Roman" pitchFamily="18" charset="0"/>
                <a:cs typeface="Times New Roman" pitchFamily="18" charset="0"/>
              </a:rPr>
              <a:t>доски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это доски-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пряницы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или пряничные изложницы – форма из древесины лиственных пород с вырезанным на ней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контррельефным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узором для создания отпечатка на пряниках. Современные мастера для изготовления досок-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пряниц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часто используют технику выемчатой резьбы. </a:t>
            </a:r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 Процесс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создания пряника назывался печатанием, а пряники, созданные оттиском такой доски - печатными.  Основными темами, которые присутствовали в украшении пряничных досок, были орнаменты, народные символы, темы окружающего людей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быта. Пряничные доски вырезали пекари.</a:t>
            </a:r>
            <a:endParaRPr lang="ru-RU" sz="25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1\Desktop\для урока\q4KCVYeAdy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145320" y="2766010"/>
            <a:ext cx="5382292" cy="109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043" y="620689"/>
            <a:ext cx="1090613" cy="538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C:\Users\user1\Desktop\для урока\132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7" y="-20302"/>
            <a:ext cx="1107539" cy="92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user1\Desktop\для урока\132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6" y="6002982"/>
            <a:ext cx="1107539" cy="92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993" y="-20302"/>
            <a:ext cx="1109663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043" y="5937250"/>
            <a:ext cx="1109663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932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332656"/>
            <a:ext cx="6336704" cy="5904655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1\Desktop\для урока\q4KCVYeAdy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145320" y="2766010"/>
            <a:ext cx="5382292" cy="109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043" y="620689"/>
            <a:ext cx="1090613" cy="538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C:\Users\user1\Desktop\для урока\132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7" y="-20302"/>
            <a:ext cx="1107539" cy="92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user1\Desktop\для урока\132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6" y="6002982"/>
            <a:ext cx="1107539" cy="92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993" y="-20302"/>
            <a:ext cx="1109663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043" y="5937250"/>
            <a:ext cx="1109663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 descr="C:\Users\user1\Desktop\для урока\images (4).jpe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756254"/>
            <a:ext cx="2160240" cy="2048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user1\Desktop\для урока\pd-59b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83" t="11937" r="18965" b="19652"/>
          <a:stretch/>
        </p:blipFill>
        <p:spPr bwMode="auto">
          <a:xfrm>
            <a:off x="4878940" y="300555"/>
            <a:ext cx="2406360" cy="2251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user1\Desktop\для урока\1321 — копия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512" y="2702452"/>
            <a:ext cx="2557215" cy="1917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1\Desktop\для урока\152718905219090847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175" y="262721"/>
            <a:ext cx="2538149" cy="2439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C:\Users\user1\Desktop\для урока\images (2).jpe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113" y="2872276"/>
            <a:ext cx="2728271" cy="1776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616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440073"/>
            <a:ext cx="6336704" cy="5904655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lvl="0" indent="0"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1\Desktop\для урока\q4KCVYeAdy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145320" y="2766010"/>
            <a:ext cx="5382292" cy="109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043" y="620689"/>
            <a:ext cx="1090613" cy="538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C:\Users\user1\Desktop\для урока\132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7" y="-20302"/>
            <a:ext cx="1107539" cy="92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user1\Desktop\для урока\132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6" y="6002982"/>
            <a:ext cx="1107539" cy="92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993" y="-20302"/>
            <a:ext cx="1109663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043" y="5937250"/>
            <a:ext cx="1109663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259632" y="440073"/>
            <a:ext cx="6552728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Выделяют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5 основных видов пряничных досок: штучные, наборные, фигурные, городские, почетные. 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Наборные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доски нужны для того, чтобы выпекать пряники небольшого размера, но в большом количестве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 В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городских досках содержались резные надписи, обозначающие название города.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Самые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большие были подарочные и свадебные пряники. Фигурные пряничные доски для поштучного создания пряников. 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Штучные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пряничные доски появились одними из самых первых. Их отличал небольшой размер.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Наборные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пряничные доски служили для создания целых наборов.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Почетные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пряничные доски были поздравительными, и их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изготовление доверялось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высококвалифицированным мастерам по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дереву. </a:t>
            </a:r>
          </a:p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И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сегодня мы с вами побудем мастерами и вырежем штучную пряничную доску.</a:t>
            </a:r>
            <a:endParaRPr lang="ru-RU" sz="22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72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640" y="404665"/>
            <a:ext cx="6480720" cy="626469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Перед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тем как приступить к работе, давайте вспомним,  какие виды резьбы по дереву вы знаете?</a:t>
            </a:r>
          </a:p>
          <a:p>
            <a:pPr marL="0" indent="0"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Геометрическая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резьба представляет собой всевозможные орнаменты и композиции, составленные из несложных геометрических фигур в разнообразных комбинациях. </a:t>
            </a:r>
          </a:p>
          <a:p>
            <a:pPr marL="0" indent="0"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Контурная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резьба применяется в основном для изображения фигур (птиц, животных, листьев, цветов и др.) Контурная резьба - самый древний способ украшения изделий из древесины. Резьбой украшали деревянные суда, избы, мебель, посуду, ткацкие станки и прялки. Это всевозможные сочетания витых линий, точек, завитков и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тд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 Резную композицию можно выполнить одним косым ножом на любой из лиственных пород. </a:t>
            </a:r>
          </a:p>
          <a:p>
            <a:pPr marL="0" indent="0"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Прорезная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резьба является наиболее простой и выполняется лобзиком, применяется при изготовлении дверей, буфетов, ширм и др., для украшения мебели. Прорезная резьба с рельефным рисунком называется ажурной. </a:t>
            </a:r>
          </a:p>
          <a:p>
            <a:pPr marL="0" indent="0"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Плоскорельефная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резьба широко распространена в домовой резьбе. Получаемое изображение находится на одной плоскости, а рельеф резьбы, различный по рисунку и композиции, выявляется путём выбирания или углубления фона вокруг какого-либо элемента резьбы или орнамента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algn="ctr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026" name="Picture 2" descr="C:\Users\user1\Desktop\для урока\q4KCVYeAdy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145320" y="2766010"/>
            <a:ext cx="5382292" cy="109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043" y="620689"/>
            <a:ext cx="1090613" cy="538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C:\Users\user1\Desktop\для урока\132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7" y="-20302"/>
            <a:ext cx="1107539" cy="92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user1\Desktop\для урока\132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6" y="6002982"/>
            <a:ext cx="1107539" cy="92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993" y="-20302"/>
            <a:ext cx="1109663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043" y="5937250"/>
            <a:ext cx="1109663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181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1\Desktop\для урока\q4KCVYeAdy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145320" y="2766010"/>
            <a:ext cx="5382292" cy="109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043" y="620689"/>
            <a:ext cx="1090613" cy="538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C:\Users\user1\Desktop\для урока\132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7" y="-20302"/>
            <a:ext cx="1107539" cy="92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user1\Desktop\для урока\132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8" y="5937250"/>
            <a:ext cx="1107539" cy="92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993" y="-20302"/>
            <a:ext cx="1109663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043" y="5937250"/>
            <a:ext cx="1109663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021995"/>
            <a:ext cx="2232248" cy="1990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640" y="1127261"/>
            <a:ext cx="3791288" cy="1779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645024"/>
            <a:ext cx="3235697" cy="1956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312295"/>
            <a:ext cx="1754240" cy="2052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487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1\Desktop\для урока\q4KCVYeAdy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145320" y="2766010"/>
            <a:ext cx="5382292" cy="109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043" y="620689"/>
            <a:ext cx="1090613" cy="538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C:\Users\user1\Desktop\для урока\132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7" y="-20302"/>
            <a:ext cx="1107539" cy="92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user1\Desktop\для урока\132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8" y="5937250"/>
            <a:ext cx="1107539" cy="92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993" y="-20302"/>
            <a:ext cx="1109663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043" y="5937250"/>
            <a:ext cx="1109663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259632" y="440072"/>
            <a:ext cx="6624736" cy="615727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Чем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контурная резьба отличается от геометрической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>
              <a:buNone/>
            </a:pP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В 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контурной резьбе узор передается углубленными линиями различной ширины, глубины и формы. Линии выполняются разными инструментами: косым ножом, полукруглой стамеской, профильными резцами и выемка двухгранная. Геометрическая резьба выполняется в виде двух-, трех- и четырехгранных выемок, образующих на поверхности узор из геометрических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фигур - полос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, треугольников, квадратов, окружностей.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719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1\Desktop\для урока\q4KCVYeAdy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145320" y="2766010"/>
            <a:ext cx="5382292" cy="109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043" y="620689"/>
            <a:ext cx="1090613" cy="538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C:\Users\user1\Desktop\для урока\132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7" y="-20302"/>
            <a:ext cx="1107539" cy="92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user1\Desktop\для урока\132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8" y="5937250"/>
            <a:ext cx="1107539" cy="92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993" y="-20302"/>
            <a:ext cx="1109663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043" y="5937250"/>
            <a:ext cx="1109663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259632" y="440072"/>
            <a:ext cx="6624736" cy="6157279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этапы выполнения контурной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резьбы:</a:t>
            </a:r>
          </a:p>
          <a:p>
            <a:pPr marL="0" indent="0" algn="ctr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Подготовка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2 - Разработка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эскиза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Перевод рисунка 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заготовку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4 -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Надколка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элементов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Подрезка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элементов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6 - Отделка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элементов угловой или полукруглой стамеской (выполнение мелких декоративных элементов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7 -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Зачистка наждачной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бумагой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8 -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Лакирование</a:t>
            </a:r>
          </a:p>
          <a:p>
            <a:pPr marL="0" indent="0">
              <a:buNone/>
            </a:pPr>
            <a:r>
              <a:rPr lang="ru-RU" u="sng" dirty="0">
                <a:latin typeface="Times New Roman" pitchFamily="18" charset="0"/>
                <a:cs typeface="Times New Roman" pitchFamily="18" charset="0"/>
              </a:rPr>
              <a:t>     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91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1\Desktop\для урока\q4KCVYeAdy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145320" y="2766010"/>
            <a:ext cx="5382292" cy="109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043" y="620689"/>
            <a:ext cx="1090613" cy="538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C:\Users\user1\Desktop\для урока\132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7" y="-20302"/>
            <a:ext cx="1107539" cy="92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user1\Desktop\для урока\132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8" y="5937250"/>
            <a:ext cx="1107539" cy="92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993" y="-20302"/>
            <a:ext cx="1109663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043" y="5937250"/>
            <a:ext cx="1109663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259632" y="440072"/>
            <a:ext cx="6624736" cy="6157279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1. В качестве основы здесь лучше всего подходят лиственные породы – липа, осина, берёза, ольха.</a:t>
            </a:r>
          </a:p>
          <a:p>
            <a:pPr marL="0" lvl="0" indent="0" algn="just">
              <a:buNone/>
            </a:pPr>
            <a:endParaRPr lang="ru-RU" sz="21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buNone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100" dirty="0" smtClean="0"/>
              <a:t>.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Композиция 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составляется с учётом декоративных особенностей резьбы и характера предмета, на который она будет нанесена. Контуры очертаний узоров должны быть предельно ясными и чёткими. Их можно выполнить, как обычно, одной линией.</a:t>
            </a:r>
          </a:p>
          <a:p>
            <a:pPr marL="0" indent="0" algn="ctr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user1\Desktop\Новая папка\20200205_16124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46581" y="3708660"/>
            <a:ext cx="3112918" cy="233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1\Desktop\Новая папка\20200205_16050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398909" y="3701410"/>
            <a:ext cx="3112918" cy="233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569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1\Desktop\для урока\q4KCVYeAdy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145320" y="2766010"/>
            <a:ext cx="5382292" cy="109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043" y="620689"/>
            <a:ext cx="1090613" cy="538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C:\Users\user1\Desktop\для урока\132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7" y="-20302"/>
            <a:ext cx="1107539" cy="92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user1\Desktop\для урока\132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8" y="5937250"/>
            <a:ext cx="1107539" cy="92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993" y="-20302"/>
            <a:ext cx="1109663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043" y="5937250"/>
            <a:ext cx="1109663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259632" y="440072"/>
            <a:ext cx="6624736" cy="6157279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dirty="0" smtClean="0"/>
              <a:t>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Перенести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изображение на заготовку можно при помощи копировальной бумаги или без неё. </a:t>
            </a:r>
          </a:p>
          <a:p>
            <a:pPr marL="0" indent="0" algn="just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user1\Desktop\Новая папка\20200205_16275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92309" y="2365503"/>
            <a:ext cx="4741497" cy="3556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276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692696"/>
            <a:ext cx="6336704" cy="55446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u="sng" dirty="0">
                <a:latin typeface="Times New Roman" pitchFamily="18" charset="0"/>
                <a:cs typeface="Times New Roman" pitchFamily="18" charset="0"/>
              </a:rPr>
              <a:t>Тема программы: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Контурная резьба по дереву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Тема </a:t>
            </a:r>
            <a:r>
              <a:rPr lang="ru-RU" sz="2800" u="sng" dirty="0">
                <a:latin typeface="Times New Roman" pitchFamily="18" charset="0"/>
                <a:cs typeface="Times New Roman" pitchFamily="18" charset="0"/>
              </a:rPr>
              <a:t>урока: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Выполнение композиции из элементов контурной резьбы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0" indent="0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2800" u="sng" dirty="0">
                <a:latin typeface="Times New Roman" pitchFamily="18" charset="0"/>
                <a:cs typeface="Times New Roman" pitchFamily="18" charset="0"/>
              </a:rPr>
              <a:t>урока: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Освоение приемов контурной резьбы.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1\Desktop\для урока\q4KCVYeAdy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145320" y="2766010"/>
            <a:ext cx="5382292" cy="109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043" y="620689"/>
            <a:ext cx="1090613" cy="538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C:\Users\user1\Desktop\для урока\132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7" y="-20302"/>
            <a:ext cx="1107539" cy="92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user1\Desktop\для урока\132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6" y="6002982"/>
            <a:ext cx="1107539" cy="92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993" y="-20302"/>
            <a:ext cx="1109663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043" y="5937250"/>
            <a:ext cx="1109663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957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1\Desktop\для урока\q4KCVYeAdy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145320" y="2766010"/>
            <a:ext cx="5382292" cy="109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043" y="620689"/>
            <a:ext cx="1090613" cy="538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C:\Users\user1\Desktop\для урока\132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7" y="-20302"/>
            <a:ext cx="1107539" cy="92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user1\Desktop\для урока\132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8" y="5937250"/>
            <a:ext cx="1107539" cy="92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993" y="-20302"/>
            <a:ext cx="1109663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043" y="5937250"/>
            <a:ext cx="1109663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259632" y="440072"/>
            <a:ext cx="6624736" cy="6157279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4. Процесс резьбы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разбивается на 2 стадии: надрезание и подрезание. Нож зажимают в кулаке (лезвием на себя) и с усилием ведут по линиям рисунка. Лезвие по отношению к плоскости дощечки должно стоять не вертикально, а несколько наклонно. Это и есть надрезание. Затем идёт подрезание: положение ножа в руке не меняется, только рука наклоняется в противоположную сторону и также с усилием делает подрезку уже надрезанного контура.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pPr marL="0" lvl="0" indent="0" algn="just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В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результате из-под ножа выходит трёхгранная деревянная полоска-соломка. Нужно стремится к тому, чтобы соломка отделялась от заготовки сразу, вслед за ножом. Тогда резьба будет выглядеть чистой, с уверенными контурными очертаниями. Если в канавке остаются осколки соломки, лезвие ножа совмещают с плоскостями первоначальных срезов, и всё повторяют сначала, глубже входя в дерево.</a:t>
            </a:r>
          </a:p>
        </p:txBody>
      </p:sp>
    </p:spTree>
    <p:extLst>
      <p:ext uri="{BB962C8B-B14F-4D97-AF65-F5344CB8AC3E}">
        <p14:creationId xmlns:p14="http://schemas.microsoft.com/office/powerpoint/2010/main" val="17110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1\Desktop\для урока\q4KCVYeAdy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145320" y="2766010"/>
            <a:ext cx="5382292" cy="109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043" y="620689"/>
            <a:ext cx="1090613" cy="538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C:\Users\user1\Desktop\для урока\132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7" y="-20302"/>
            <a:ext cx="1107539" cy="92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user1\Desktop\для урока\132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8" y="5937250"/>
            <a:ext cx="1107539" cy="92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993" y="-20302"/>
            <a:ext cx="1109663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043" y="5937250"/>
            <a:ext cx="1109663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259632" y="440072"/>
            <a:ext cx="6624736" cy="6157279"/>
          </a:xfrm>
        </p:spPr>
        <p:txBody>
          <a:bodyPr>
            <a:normAutofit fontScale="77500" lnSpcReduction="20000"/>
          </a:bodyPr>
          <a:lstStyle/>
          <a:p>
            <a:pPr marL="0" lv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 Вырезая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контурную канавку, инструмент ведут двумя руками. Нож зажимают в кулаке, а пальцами другой руки направляют лезвие, поддерживая, помогая движению или, наоборот, сдерживая ход ножа. В большинстве случаев контурную резьбу можно выполнить одним косым ножом. Угол заточки ножа примерно 30 градусов. Косым ножом можно резать во всех направления: на себя, от себя, наклоняя его вправо, влево, внутрь окружности и наружу. Первое время приходится часто поворачивать заготовку, чтобы было удобнее резать. Постепенно нужно приучаться к тому, чтобы заготовку не трогать во время работы, а резать во всех направлениях без остановки. В контурной резьбе плавность, непрерывность линий – одно из условий художественного исполнения узора.</a:t>
            </a:r>
          </a:p>
          <a:p>
            <a:pPr marL="0" indent="0" algn="ctr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32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1\Desktop\для урока\q4KCVYeAdy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145320" y="2766010"/>
            <a:ext cx="5382292" cy="109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043" y="620689"/>
            <a:ext cx="1090613" cy="538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C:\Users\user1\Desktop\для урока\132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7" y="-20302"/>
            <a:ext cx="1107539" cy="92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user1\Desktop\для урока\132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8" y="5937250"/>
            <a:ext cx="1107539" cy="92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993" y="-20302"/>
            <a:ext cx="1109663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043" y="5937250"/>
            <a:ext cx="1109663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259632" y="440072"/>
            <a:ext cx="6624736" cy="615727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Но перед тем как приступить к работе,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вспомним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ряд правил техники безопасности: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пользоваться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упором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не держать доску 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весу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резать только от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себя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не подставлять пальцы по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нож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быть внимательным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!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86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1\Desktop\для урока\q4KCVYeAdy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145320" y="2766010"/>
            <a:ext cx="5382292" cy="109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043" y="620689"/>
            <a:ext cx="1090613" cy="538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C:\Users\user1\Desktop\для урока\132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7" y="-20302"/>
            <a:ext cx="1107539" cy="92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user1\Desktop\для урока\132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8" y="5937250"/>
            <a:ext cx="1107539" cy="92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993" y="-20302"/>
            <a:ext cx="1109663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043" y="5937250"/>
            <a:ext cx="1109663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259632" y="440072"/>
            <a:ext cx="6624736" cy="615727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Практическая работа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обучающихся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47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1\Desktop\для урока\q4KCVYeAdy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145320" y="2766010"/>
            <a:ext cx="5382292" cy="109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043" y="620689"/>
            <a:ext cx="1090613" cy="538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C:\Users\user1\Desktop\для урока\132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7" y="-20302"/>
            <a:ext cx="1107539" cy="92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user1\Desktop\для урока\132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8" y="5937250"/>
            <a:ext cx="1107539" cy="92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993" y="-20302"/>
            <a:ext cx="1109663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043" y="5937250"/>
            <a:ext cx="1109663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259632" y="440072"/>
            <a:ext cx="6624736" cy="615727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03648" y="332656"/>
            <a:ext cx="64087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Обучающиеся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разрабатывают эскиз и приступают к работе в материале.  Преподаватель следит за правильностью ведения работы, исправляет возникшие ошибки.</a:t>
            </a:r>
            <a:endParaRPr lang="ru-RU" sz="24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user1\Desktop\Новая папка\20200205_16275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22942" y="2700464"/>
            <a:ext cx="3845643" cy="2884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1\Desktop\Новая папка\20200205_16281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140850" y="2700354"/>
            <a:ext cx="3845769" cy="288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434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1\Desktop\для урока\q4KCVYeAdy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145320" y="2766010"/>
            <a:ext cx="5382292" cy="109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043" y="620689"/>
            <a:ext cx="1090613" cy="538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C:\Users\user1\Desktop\для урока\132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7" y="-20302"/>
            <a:ext cx="1107539" cy="92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user1\Desktop\для урока\132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8" y="5937250"/>
            <a:ext cx="1107539" cy="92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993" y="-20302"/>
            <a:ext cx="1109663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997" y="5990530"/>
            <a:ext cx="1109663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259632" y="440072"/>
            <a:ext cx="6624736" cy="615727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user1\Desktop\Новая папка\20200205_17374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886580" y="878348"/>
            <a:ext cx="3147353" cy="2360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er1\Desktop\Новая папка\20200205_16495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733391"/>
            <a:ext cx="3552393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user1\Desktop\Новая папка\20200205_173739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86504" y="801530"/>
            <a:ext cx="3213726" cy="2448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327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1\Desktop\для урока\q4KCVYeAdy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145320" y="2766010"/>
            <a:ext cx="5382292" cy="109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043" y="620689"/>
            <a:ext cx="1090613" cy="538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C:\Users\user1\Desktop\для урока\132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7" y="-20302"/>
            <a:ext cx="1107539" cy="92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user1\Desktop\для урока\132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8" y="5937250"/>
            <a:ext cx="1107539" cy="92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993" y="-20302"/>
            <a:ext cx="1109663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043" y="5937250"/>
            <a:ext cx="1109663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259632" y="440072"/>
            <a:ext cx="6624736" cy="615727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31640" y="188640"/>
            <a:ext cx="655272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Итоговая рефлексия.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Преподаватель отмечает достоинства и недостатки в работах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обучающихся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Анализ результатов проводиться по трем направлениям: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1. Правильность построения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композиции;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2. Чистота срезов;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3. Аккуратность в выполнении работы.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Работы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обучающихся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собираются в единую композицию.</a:t>
            </a:r>
            <a:endParaRPr lang="ru-RU" sz="24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1\Desktop\для урока\q4KCVYeAdy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145320" y="2766010"/>
            <a:ext cx="5382292" cy="109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043" y="620689"/>
            <a:ext cx="1090613" cy="538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C:\Users\user1\Desktop\для урока\132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7" y="-20302"/>
            <a:ext cx="1107539" cy="92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user1\Desktop\для урока\132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8" y="5937250"/>
            <a:ext cx="1107539" cy="92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993" y="-20302"/>
            <a:ext cx="1109663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043" y="5937250"/>
            <a:ext cx="1109663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259632" y="440072"/>
            <a:ext cx="6624736" cy="6157279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Работы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обучающихся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0" indent="0" algn="ctr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Лихолетова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Алина, 11лет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0" indent="0"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user1\Desktop\для урока\20200210_11105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21421" y="1966716"/>
            <a:ext cx="4626965" cy="3470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52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1\Desktop\для урока\q4KCVYeAdy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145320" y="2766010"/>
            <a:ext cx="5382292" cy="109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043" y="620689"/>
            <a:ext cx="1090613" cy="538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C:\Users\user1\Desktop\для урока\132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7" y="-20302"/>
            <a:ext cx="1107539" cy="92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user1\Desktop\для урока\132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8" y="5937250"/>
            <a:ext cx="1107539" cy="92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993" y="-20302"/>
            <a:ext cx="1109663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043" y="5937250"/>
            <a:ext cx="1109663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259632" y="440072"/>
            <a:ext cx="6624736" cy="6157279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0" indent="0" algn="ctr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Чайкина Мария, 11лет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0" indent="0"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1\Desktop\для урока\20200210_11105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996784" y="1226909"/>
            <a:ext cx="5048001" cy="37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104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1\Desktop\для урока\q4KCVYeAdy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145320" y="2766010"/>
            <a:ext cx="5382292" cy="109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043" y="620689"/>
            <a:ext cx="1090613" cy="538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C:\Users\user1\Desktop\для урока\132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7" y="-20302"/>
            <a:ext cx="1107539" cy="92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user1\Desktop\для урока\132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8" y="5937250"/>
            <a:ext cx="1107539" cy="92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993" y="-20302"/>
            <a:ext cx="1109663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043" y="5937250"/>
            <a:ext cx="1109663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259632" y="440072"/>
            <a:ext cx="6624736" cy="6157279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0" indent="0" algn="ctr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Дейнеко Александра, 12 лет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0" indent="0"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user1\Desktop\для урока\20200210_11110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061356" y="1134381"/>
            <a:ext cx="5173563" cy="3880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322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474642"/>
            <a:ext cx="6636345" cy="522310"/>
          </a:xfrm>
        </p:spPr>
        <p:txBody>
          <a:bodyPr>
            <a:noAutofit/>
          </a:bodyPr>
          <a:lstStyle/>
          <a:p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Задачи </a:t>
            </a:r>
            <a:r>
              <a:rPr lang="ru-RU" sz="2800" b="1" u="sng" dirty="0">
                <a:latin typeface="Times New Roman" pitchFamily="18" charset="0"/>
                <a:cs typeface="Times New Roman" pitchFamily="18" charset="0"/>
              </a:rPr>
              <a:t>урока: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образовательная </a:t>
            </a:r>
            <a:r>
              <a:rPr lang="ru-RU" sz="2800" u="sng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усвоить особенности выполнения контурной резьбы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развивающая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– развить композиционное мышление, познавательный интерес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воспитательная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– воспитать трудолюбие, аккуратность в работе,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усидчивость;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творческая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– воплощение собственных творческих решений в работе, композиционной выразительности</a:t>
            </a:r>
            <a:r>
              <a:rPr lang="ru-RU" sz="2800" dirty="0"/>
              <a:t>.</a:t>
            </a:r>
          </a:p>
        </p:txBody>
      </p:sp>
      <p:pic>
        <p:nvPicPr>
          <p:cNvPr id="1026" name="Picture 2" descr="C:\Users\user1\Desktop\для урока\q4KCVYeAdy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145320" y="2766010"/>
            <a:ext cx="5382292" cy="109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043" y="620689"/>
            <a:ext cx="1090613" cy="538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C:\Users\user1\Desktop\для урока\132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7" y="-20302"/>
            <a:ext cx="1107539" cy="92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user1\Desktop\для урока\132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6" y="6002982"/>
            <a:ext cx="1107539" cy="92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993" y="-20302"/>
            <a:ext cx="1109663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043" y="5937250"/>
            <a:ext cx="1109663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692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1\Desktop\для урока\q4KCVYeAdy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145320" y="2766010"/>
            <a:ext cx="5382292" cy="109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043" y="620689"/>
            <a:ext cx="1090613" cy="538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C:\Users\user1\Desktop\для урока\132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7" y="-20302"/>
            <a:ext cx="1107539" cy="92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user1\Desktop\для урока\132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8" y="5937250"/>
            <a:ext cx="1107539" cy="92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993" y="-20302"/>
            <a:ext cx="1109663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043" y="5937250"/>
            <a:ext cx="1109663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259632" y="440072"/>
            <a:ext cx="6624736" cy="6157279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0" indent="0" algn="ctr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Шевцов Максим, 12 лет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0" indent="0"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user1\Desktop\для урока\20200210_11111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051720" y="968761"/>
            <a:ext cx="5184577" cy="3888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229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1\Desktop\для урока\q4KCVYeAdy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145320" y="2766010"/>
            <a:ext cx="5382292" cy="109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043" y="620689"/>
            <a:ext cx="1090613" cy="538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C:\Users\user1\Desktop\для урока\132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7" y="-20302"/>
            <a:ext cx="1107539" cy="92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user1\Desktop\для урока\132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8" y="5937250"/>
            <a:ext cx="1107539" cy="92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993" y="-20302"/>
            <a:ext cx="1109663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043" y="5937250"/>
            <a:ext cx="1109663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259632" y="440072"/>
            <a:ext cx="6624736" cy="6157279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0" indent="0" algn="ctr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Петросян Ева, 12 лет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0" indent="0"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user1\Desktop\для урока\20200210_11112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90" y="18910720"/>
            <a:ext cx="4969084" cy="3726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1\Desktop\для урока\20200210_11112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241947" y="1124744"/>
            <a:ext cx="4814887" cy="3611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43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1\Desktop\для урока\q4KCVYeAdy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145320" y="2766010"/>
            <a:ext cx="5382292" cy="109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043" y="620689"/>
            <a:ext cx="1090613" cy="538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C:\Users\user1\Desktop\для урока\132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7" y="-20302"/>
            <a:ext cx="1107539" cy="92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user1\Desktop\для урока\132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8" y="5937250"/>
            <a:ext cx="1107539" cy="92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993" y="-20302"/>
            <a:ext cx="1109663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043" y="5937250"/>
            <a:ext cx="1109663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259632" y="440072"/>
            <a:ext cx="6624736" cy="6157279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0" indent="0" algn="ctr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Курченкова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Екатерина, 12 лет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0" indent="0"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user1\Desktop\для урока\20200210_11112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90" y="18910720"/>
            <a:ext cx="4969084" cy="3726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user1\Desktop\для урока\20200210_11112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069722" y="1250759"/>
            <a:ext cx="5040560" cy="3780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341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1\Desktop\для урока\q4KCVYeAdy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145320" y="2766010"/>
            <a:ext cx="5382292" cy="109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043" y="620689"/>
            <a:ext cx="1090613" cy="538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C:\Users\user1\Desktop\для урока\132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7" y="-20302"/>
            <a:ext cx="1107539" cy="92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user1\Desktop\для урока\132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8" y="5937250"/>
            <a:ext cx="1107539" cy="92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993" y="-20302"/>
            <a:ext cx="1109663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043" y="5937250"/>
            <a:ext cx="1109663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259632" y="440072"/>
            <a:ext cx="6624736" cy="6157279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0" indent="0" algn="ctr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Медведева Олеся, 12 лет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user1\Desktop\для урока\20200210_11112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90" y="18910720"/>
            <a:ext cx="4969084" cy="3726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user1\Desktop\для урока\20200210_11113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11726" y="1079683"/>
            <a:ext cx="5280587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956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1\Desktop\для урока\q4KCVYeAdy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145320" y="2766010"/>
            <a:ext cx="5382292" cy="109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043" y="620689"/>
            <a:ext cx="1090613" cy="538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C:\Users\user1\Desktop\для урока\132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7" y="-20302"/>
            <a:ext cx="1107539" cy="92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user1\Desktop\для урока\132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8" y="5937250"/>
            <a:ext cx="1107539" cy="92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993" y="-20302"/>
            <a:ext cx="1109663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043" y="5937250"/>
            <a:ext cx="1109663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259632" y="440072"/>
            <a:ext cx="6624736" cy="6157279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0" indent="0" algn="ctr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Лактионова Диана, 12 лет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user1\Desktop\для урока\20200210_11112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90" y="18910720"/>
            <a:ext cx="4969084" cy="3726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user1\Desktop\для урока\20200210_11114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916046" y="969981"/>
            <a:ext cx="5117835" cy="383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948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1\Desktop\для урока\q4KCVYeAdy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145320" y="2766010"/>
            <a:ext cx="5382292" cy="109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043" y="620689"/>
            <a:ext cx="1090613" cy="538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C:\Users\user1\Desktop\для урока\132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7" y="-20302"/>
            <a:ext cx="1107539" cy="92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user1\Desktop\для урока\132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8" y="5937250"/>
            <a:ext cx="1107539" cy="92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993" y="-20302"/>
            <a:ext cx="1109663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043" y="5937250"/>
            <a:ext cx="1109663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259632" y="440072"/>
            <a:ext cx="6624736" cy="615727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0" indent="0" algn="ctr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user1\Desktop\для урока\20200210_11112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90" y="18910720"/>
            <a:ext cx="4969084" cy="3726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user1\Desktop\для урока\20200210_111304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50" t="1751" r="8785"/>
          <a:stretch/>
        </p:blipFill>
        <p:spPr bwMode="auto">
          <a:xfrm>
            <a:off x="1763688" y="900573"/>
            <a:ext cx="5651500" cy="5287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816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1\Desktop\для урока\q4KCVYeAdy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145320" y="2766010"/>
            <a:ext cx="5382292" cy="109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043" y="620689"/>
            <a:ext cx="1090613" cy="538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C:\Users\user1\Desktop\для урока\132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7" y="-20302"/>
            <a:ext cx="1107539" cy="92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user1\Desktop\для урока\132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8" y="5937250"/>
            <a:ext cx="1107539" cy="92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993" y="-20302"/>
            <a:ext cx="1109663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043" y="5937250"/>
            <a:ext cx="1109663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415257" y="546329"/>
            <a:ext cx="6624736" cy="615727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0" indent="0" algn="ctr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user1\Desktop\для урока\20200210_11112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90" y="18910720"/>
            <a:ext cx="4969084" cy="3726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:\Users\user1\Desktop\для урока\20200210_11574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91646" y="1057843"/>
            <a:ext cx="6432715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560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1\Desktop\для урока\q4KCVYeAdy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145320" y="2766010"/>
            <a:ext cx="5382292" cy="109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043" y="620689"/>
            <a:ext cx="1090613" cy="538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C:\Users\user1\Desktop\для урока\132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7" y="-20302"/>
            <a:ext cx="1107539" cy="92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user1\Desktop\для урока\132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8" y="5937250"/>
            <a:ext cx="1107539" cy="92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993" y="-20302"/>
            <a:ext cx="1109663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043" y="5937250"/>
            <a:ext cx="1109663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259632" y="440072"/>
            <a:ext cx="6624736" cy="615727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Спасибо за внимание!!!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10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692696"/>
            <a:ext cx="6336704" cy="55446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800" b="1" u="sng" kern="3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800" b="1" u="sng" kern="300" dirty="0" smtClean="0">
                <a:latin typeface="Times New Roman" pitchFamily="18" charset="0"/>
                <a:cs typeface="Times New Roman" pitchFamily="18" charset="0"/>
              </a:rPr>
              <a:t>Тип </a:t>
            </a:r>
            <a:r>
              <a:rPr lang="ru-RU" sz="2800" b="1" u="sng" kern="300" dirty="0">
                <a:latin typeface="Times New Roman" pitchFamily="18" charset="0"/>
                <a:cs typeface="Times New Roman" pitchFamily="18" charset="0"/>
              </a:rPr>
              <a:t>урока: </a:t>
            </a:r>
            <a:r>
              <a:rPr lang="ru-RU" sz="2800" kern="300" dirty="0">
                <a:latin typeface="Times New Roman" pitchFamily="18" charset="0"/>
                <a:cs typeface="Times New Roman" pitchFamily="18" charset="0"/>
              </a:rPr>
              <a:t>обобщение и закрепление ранее полученных знаний, умений и навыков. </a:t>
            </a:r>
          </a:p>
          <a:p>
            <a:pPr marL="0" indent="0" algn="ctr">
              <a:buNone/>
            </a:pPr>
            <a:r>
              <a:rPr lang="ru-RU" sz="2800" kern="3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ctr">
              <a:buNone/>
            </a:pPr>
            <a:r>
              <a:rPr lang="ru-RU" sz="2800" b="1" u="sng" kern="300" dirty="0">
                <a:latin typeface="Times New Roman" pitchFamily="18" charset="0"/>
                <a:cs typeface="Times New Roman" pitchFamily="18" charset="0"/>
              </a:rPr>
              <a:t>Методы и методические приемы</a:t>
            </a:r>
            <a:r>
              <a:rPr lang="ru-RU" sz="2800" u="sng" kern="3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kern="300" dirty="0">
                <a:latin typeface="Times New Roman" pitchFamily="18" charset="0"/>
                <a:cs typeface="Times New Roman" pitchFamily="18" charset="0"/>
              </a:rPr>
              <a:t>беседа, систематизация знаний, иллюстративный, дифференцированная работа с </a:t>
            </a:r>
            <a:r>
              <a:rPr lang="ru-RU" sz="2800" kern="300" dirty="0" smtClean="0">
                <a:latin typeface="Times New Roman" pitchFamily="18" charset="0"/>
                <a:cs typeface="Times New Roman" pitchFamily="18" charset="0"/>
              </a:rPr>
              <a:t>обучающимися</a:t>
            </a:r>
            <a:r>
              <a:rPr lang="ru-RU" sz="2800" kern="300" dirty="0">
                <a:latin typeface="Times New Roman" pitchFamily="18" charset="0"/>
                <a:cs typeface="Times New Roman" pitchFamily="18" charset="0"/>
              </a:rPr>
              <a:t>, учебно- практическая работа, итоговая рефлексия.</a:t>
            </a:r>
          </a:p>
          <a:p>
            <a:pPr algn="ctr"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1\Desktop\для урока\q4KCVYeAdy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145320" y="2766010"/>
            <a:ext cx="5382292" cy="109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043" y="620689"/>
            <a:ext cx="1090613" cy="538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C:\Users\user1\Desktop\для урока\132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7" y="-20302"/>
            <a:ext cx="1107539" cy="92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user1\Desktop\для урока\132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6" y="6002982"/>
            <a:ext cx="1107539" cy="92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993" y="-20302"/>
            <a:ext cx="1109663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043" y="5937250"/>
            <a:ext cx="1109663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84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692696"/>
            <a:ext cx="6336704" cy="5544615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ru-RU" sz="5300" b="1" u="sng" dirty="0" smtClean="0">
                <a:latin typeface="Times New Roman" pitchFamily="18" charset="0"/>
                <a:cs typeface="Times New Roman" pitchFamily="18" charset="0"/>
              </a:rPr>
              <a:t>Оборудование </a:t>
            </a:r>
            <a:r>
              <a:rPr lang="ru-RU" sz="5300" b="1" u="sng" dirty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5300" b="1" u="sng" dirty="0" smtClean="0">
                <a:latin typeface="Times New Roman" pitchFamily="18" charset="0"/>
                <a:cs typeface="Times New Roman" pitchFamily="18" charset="0"/>
              </a:rPr>
              <a:t>преподавателя:</a:t>
            </a:r>
            <a:endParaRPr lang="ru-RU" sz="53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5300" dirty="0">
                <a:latin typeface="Times New Roman" pitchFamily="18" charset="0"/>
                <a:cs typeface="Times New Roman" pitchFamily="18" charset="0"/>
              </a:rPr>
              <a:t>Иллюстративный материал по теме «контурная резьба»;</a:t>
            </a:r>
          </a:p>
          <a:p>
            <a:pPr lvl="0"/>
            <a:r>
              <a:rPr lang="ru-RU" sz="5300" dirty="0">
                <a:latin typeface="Times New Roman" pitchFamily="18" charset="0"/>
                <a:cs typeface="Times New Roman" pitchFamily="18" charset="0"/>
              </a:rPr>
              <a:t>Инструкционные карты</a:t>
            </a:r>
          </a:p>
          <a:p>
            <a:pPr lvl="0"/>
            <a:r>
              <a:rPr lang="ru-RU" sz="5300" dirty="0">
                <a:latin typeface="Times New Roman" pitchFamily="18" charset="0"/>
                <a:cs typeface="Times New Roman" pitchFamily="18" charset="0"/>
              </a:rPr>
              <a:t>Элементы контурной резьбы в материале</a:t>
            </a:r>
          </a:p>
          <a:p>
            <a:r>
              <a:rPr lang="ru-RU" sz="5300" dirty="0">
                <a:latin typeface="Times New Roman" pitchFamily="18" charset="0"/>
                <a:cs typeface="Times New Roman" pitchFamily="18" charset="0"/>
              </a:rPr>
              <a:t>Образцы изделий в стиле контурной </a:t>
            </a:r>
            <a:r>
              <a:rPr lang="ru-RU" sz="5300" dirty="0" smtClean="0">
                <a:latin typeface="Times New Roman" pitchFamily="18" charset="0"/>
                <a:cs typeface="Times New Roman" pitchFamily="18" charset="0"/>
              </a:rPr>
              <a:t>резьбы</a:t>
            </a:r>
            <a:endParaRPr lang="en-US" sz="53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53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5300" b="1" u="sng" dirty="0">
                <a:latin typeface="Times New Roman" pitchFamily="18" charset="0"/>
                <a:cs typeface="Times New Roman" pitchFamily="18" charset="0"/>
              </a:rPr>
              <a:t>Оборудование для </a:t>
            </a:r>
            <a:r>
              <a:rPr lang="ru-RU" sz="5300" b="1" u="sng" dirty="0" smtClean="0">
                <a:latin typeface="Times New Roman" pitchFamily="18" charset="0"/>
                <a:cs typeface="Times New Roman" pitchFamily="18" charset="0"/>
              </a:rPr>
              <a:t>обучающихся: </a:t>
            </a:r>
            <a:endParaRPr lang="ru-RU" sz="5300" b="1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5300" dirty="0">
                <a:latin typeface="Times New Roman" pitchFamily="18" charset="0"/>
                <a:cs typeface="Times New Roman" pitchFamily="18" charset="0"/>
              </a:rPr>
              <a:t>Бумага А4</a:t>
            </a:r>
          </a:p>
          <a:p>
            <a:pPr lvl="0"/>
            <a:r>
              <a:rPr lang="ru-RU" sz="5300" dirty="0">
                <a:latin typeface="Times New Roman" pitchFamily="18" charset="0"/>
                <a:cs typeface="Times New Roman" pitchFamily="18" charset="0"/>
              </a:rPr>
              <a:t>Простой карандаш, резинка</a:t>
            </a:r>
          </a:p>
          <a:p>
            <a:pPr lvl="0"/>
            <a:r>
              <a:rPr lang="ru-RU" sz="5300" dirty="0">
                <a:latin typeface="Times New Roman" pitchFamily="18" charset="0"/>
                <a:cs typeface="Times New Roman" pitchFamily="18" charset="0"/>
              </a:rPr>
              <a:t>Линейка</a:t>
            </a:r>
          </a:p>
          <a:p>
            <a:pPr lvl="0"/>
            <a:r>
              <a:rPr lang="ru-RU" sz="5300" dirty="0">
                <a:latin typeface="Times New Roman" pitchFamily="18" charset="0"/>
                <a:cs typeface="Times New Roman" pitchFamily="18" charset="0"/>
              </a:rPr>
              <a:t>Косой нож</a:t>
            </a:r>
          </a:p>
          <a:p>
            <a:pPr lvl="0"/>
            <a:r>
              <a:rPr lang="ru-RU" sz="5300" dirty="0">
                <a:latin typeface="Times New Roman" pitchFamily="18" charset="0"/>
                <a:cs typeface="Times New Roman" pitchFamily="18" charset="0"/>
              </a:rPr>
              <a:t>Полукруглая стамеска</a:t>
            </a:r>
          </a:p>
          <a:p>
            <a:pPr lvl="0"/>
            <a:r>
              <a:rPr lang="ru-RU" sz="5300" dirty="0">
                <a:latin typeface="Times New Roman" pitchFamily="18" charset="0"/>
                <a:cs typeface="Times New Roman" pitchFamily="18" charset="0"/>
              </a:rPr>
              <a:t>Липовый полог или доска</a:t>
            </a:r>
          </a:p>
          <a:p>
            <a:pPr lvl="0"/>
            <a:r>
              <a:rPr lang="ru-RU" sz="5300" dirty="0">
                <a:latin typeface="Times New Roman" pitchFamily="18" charset="0"/>
                <a:cs typeface="Times New Roman" pitchFamily="18" charset="0"/>
              </a:rPr>
              <a:t>Клей ПВА</a:t>
            </a:r>
          </a:p>
          <a:p>
            <a:pPr lvl="0"/>
            <a:r>
              <a:rPr lang="ru-RU" sz="5300" dirty="0">
                <a:latin typeface="Times New Roman" pitchFamily="18" charset="0"/>
                <a:cs typeface="Times New Roman" pitchFamily="18" charset="0"/>
              </a:rPr>
              <a:t>Наждачная бумага</a:t>
            </a:r>
          </a:p>
          <a:p>
            <a:pPr lvl="0"/>
            <a:r>
              <a:rPr lang="ru-RU" sz="5300" dirty="0">
                <a:latin typeface="Times New Roman" pitchFamily="18" charset="0"/>
                <a:cs typeface="Times New Roman" pitchFamily="18" charset="0"/>
              </a:rPr>
              <a:t>Упор</a:t>
            </a:r>
          </a:p>
          <a:p>
            <a:pPr algn="ctr"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1\Desktop\для урока\q4KCVYeAdy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145320" y="2766010"/>
            <a:ext cx="5382292" cy="109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043" y="620689"/>
            <a:ext cx="1090613" cy="538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C:\Users\user1\Desktop\для урока\132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7" y="-20302"/>
            <a:ext cx="1107539" cy="92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user1\Desktop\для урока\132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6" y="6002982"/>
            <a:ext cx="1107539" cy="92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993" y="-20302"/>
            <a:ext cx="1109663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043" y="5937250"/>
            <a:ext cx="1109663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261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692696"/>
            <a:ext cx="6336704" cy="554461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800" b="1" u="sng" dirty="0">
                <a:latin typeface="Times New Roman" pitchFamily="18" charset="0"/>
                <a:cs typeface="Times New Roman" pitchFamily="18" charset="0"/>
              </a:rPr>
              <a:t>Используемая литература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Афанасьев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А.Ф. Резьба по дереву. – М.: Культура и традиции, 2001. – 408 с.: ил.1987. - №8.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Василенко В.М. Русская народная резьба и роспись по дереву // Народное искусство. М., 1974. – 103 с.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Уткин П. И., Королева Н. С. Народные художественные промыслы: Учебник для профильных учебных заведений. – М.: Высшая школа, 1992. – 159 с.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Петросян. О.А. Резьба по дереву. – М.: Вече, 2003. – 176с.</a:t>
            </a:r>
          </a:p>
          <a:p>
            <a:pPr algn="ctr"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1\Desktop\для урока\q4KCVYeAdy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145320" y="2766010"/>
            <a:ext cx="5382292" cy="109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043" y="620689"/>
            <a:ext cx="1090613" cy="538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C:\Users\user1\Desktop\для урока\132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7" y="-20302"/>
            <a:ext cx="1107539" cy="92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user1\Desktop\для урока\132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6" y="6002982"/>
            <a:ext cx="1107539" cy="92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993" y="-20302"/>
            <a:ext cx="1109663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043" y="5937250"/>
            <a:ext cx="1109663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484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692696"/>
            <a:ext cx="6336704" cy="55446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u="sng" dirty="0"/>
              <a:t> </a:t>
            </a:r>
            <a:r>
              <a:rPr lang="ru-RU" sz="2800" b="1" u="sng" dirty="0">
                <a:latin typeface="Times New Roman" pitchFamily="18" charset="0"/>
                <a:cs typeface="Times New Roman" pitchFamily="18" charset="0"/>
              </a:rPr>
              <a:t>Структура урока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Организационный момент 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Сообщение темы, постановка целей и задач урока 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Обобщение и закрепление пройденного материала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Практическая работа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обучающихся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Итоговая рефлексия 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Организованное окончание урока </a:t>
            </a:r>
          </a:p>
          <a:p>
            <a:pPr algn="ctr"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1\Desktop\для урока\q4KCVYeAdy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145320" y="2766010"/>
            <a:ext cx="5382292" cy="109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043" y="620689"/>
            <a:ext cx="1090613" cy="538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C:\Users\user1\Desktop\для урока\132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7" y="-20302"/>
            <a:ext cx="1107539" cy="92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user1\Desktop\для урока\132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6" y="6002982"/>
            <a:ext cx="1107539" cy="92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993" y="-20302"/>
            <a:ext cx="1109663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043" y="5937250"/>
            <a:ext cx="1109663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910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692696"/>
            <a:ext cx="6336704" cy="55446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800" u="sng" dirty="0" smtClean="0"/>
          </a:p>
          <a:p>
            <a:pPr marL="0" indent="0" algn="ctr">
              <a:buNone/>
            </a:pPr>
            <a:endParaRPr lang="ru-RU" sz="2800" u="sng" dirty="0"/>
          </a:p>
          <a:p>
            <a:pPr marL="0" indent="0" algn="ctr">
              <a:buNone/>
            </a:pPr>
            <a:endParaRPr lang="ru-RU" sz="2800" u="sng" dirty="0" smtClean="0"/>
          </a:p>
          <a:p>
            <a:pPr marL="0" indent="0" algn="ctr">
              <a:buNone/>
            </a:pPr>
            <a:r>
              <a:rPr lang="ru-RU" sz="2800" u="sng" dirty="0" smtClean="0"/>
              <a:t> </a:t>
            </a:r>
            <a:r>
              <a:rPr lang="ru-RU" sz="4500" b="1" u="sng" dirty="0" smtClean="0">
                <a:latin typeface="Times New Roman" pitchFamily="18" charset="0"/>
                <a:cs typeface="Times New Roman" pitchFamily="18" charset="0"/>
              </a:rPr>
              <a:t>Ход урока</a:t>
            </a:r>
            <a:endParaRPr lang="ru-RU" sz="45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1\Desktop\для урока\q4KCVYeAdy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145320" y="2766010"/>
            <a:ext cx="5382292" cy="109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043" y="620689"/>
            <a:ext cx="1090613" cy="538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C:\Users\user1\Desktop\для урока\132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7" y="-20302"/>
            <a:ext cx="1107539" cy="92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user1\Desktop\для урока\132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6" y="6002982"/>
            <a:ext cx="1107539" cy="92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993" y="-20302"/>
            <a:ext cx="1109663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043" y="5937250"/>
            <a:ext cx="1109663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774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692696"/>
            <a:ext cx="6336704" cy="5544615"/>
          </a:xfrm>
        </p:spPr>
        <p:txBody>
          <a:bodyPr>
            <a:normAutofit/>
          </a:bodyPr>
          <a:lstStyle/>
          <a:p>
            <a:pPr marL="514350" lvl="0" indent="-514350" algn="just">
              <a:buFont typeface="+mj-lt"/>
              <a:buAutoNum type="arabicPeriod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Организационный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момент.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Оборудование рабочего места, проверка рабочих принадлежностей, готовности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обучающихся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 уроку.</a:t>
            </a:r>
          </a:p>
          <a:p>
            <a:pPr marL="0" indent="0" algn="ctr">
              <a:buNone/>
            </a:pPr>
            <a:endParaRPr lang="ru-RU" sz="2800" u="sng" dirty="0" smtClean="0"/>
          </a:p>
          <a:p>
            <a:pPr marL="0" indent="0" algn="ctr">
              <a:buNone/>
            </a:pPr>
            <a:r>
              <a:rPr lang="ru-RU" sz="2800" u="sng" dirty="0" smtClean="0"/>
              <a:t>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1\Desktop\для урока\q4KCVYeAdy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145320" y="2766010"/>
            <a:ext cx="5382292" cy="109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043" y="620689"/>
            <a:ext cx="1090613" cy="538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C:\Users\user1\Desktop\для урока\132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7" y="-20302"/>
            <a:ext cx="1107539" cy="92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user1\Desktop\для урока\132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6" y="6002982"/>
            <a:ext cx="1107539" cy="92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993" y="-20302"/>
            <a:ext cx="1109663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043" y="5937250"/>
            <a:ext cx="1109663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 descr="C:\Users\user1\Desktop\Новая папка\20200205_155306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" t="8437" r="7861" b="8222"/>
          <a:stretch/>
        </p:blipFill>
        <p:spPr bwMode="auto">
          <a:xfrm>
            <a:off x="1619672" y="2594395"/>
            <a:ext cx="5832648" cy="4091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550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777</TotalTime>
  <Words>1346</Words>
  <Application>Microsoft Office PowerPoint</Application>
  <PresentationFormat>Экран (4:3)</PresentationFormat>
  <Paragraphs>326</Paragraphs>
  <Slides>37</Slides>
  <Notes>36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1" baseType="lpstr">
      <vt:lpstr>Arial</vt:lpstr>
      <vt:lpstr>Calibri</vt:lpstr>
      <vt:lpstr>Times New Roman</vt:lpstr>
      <vt:lpstr>Тема Office</vt:lpstr>
      <vt:lpstr>    </vt:lpstr>
      <vt:lpstr>Презентация PowerPoint</vt:lpstr>
      <vt:lpstr>  Задачи урока:  образовательная - усвоить особенности выполнения контурной резьбы; развивающая – развить композиционное мышление, познавательный интерес; воспитательная – воспитать трудолюбие, аккуратность в работе, усидчивость; творческая – воплощение собственных творческих решений в работе, композиционной выразительности.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Геометрическая резьба по дереву</dc:title>
  <dc:creator>user1</dc:creator>
  <cp:lastModifiedBy>школа</cp:lastModifiedBy>
  <cp:revision>65</cp:revision>
  <dcterms:modified xsi:type="dcterms:W3CDTF">2022-03-02T10:45:35Z</dcterms:modified>
</cp:coreProperties>
</file>