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61"/>
  </p:notesMasterIdLst>
  <p:sldIdLst>
    <p:sldId id="256" r:id="rId2"/>
    <p:sldId id="265" r:id="rId3"/>
    <p:sldId id="266" r:id="rId4"/>
    <p:sldId id="257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77" r:id="rId13"/>
    <p:sldId id="275" r:id="rId14"/>
    <p:sldId id="280" r:id="rId15"/>
    <p:sldId id="281" r:id="rId16"/>
    <p:sldId id="317" r:id="rId17"/>
    <p:sldId id="282" r:id="rId18"/>
    <p:sldId id="283" r:id="rId19"/>
    <p:sldId id="319" r:id="rId20"/>
    <p:sldId id="278" r:id="rId21"/>
    <p:sldId id="284" r:id="rId22"/>
    <p:sldId id="285" r:id="rId23"/>
    <p:sldId id="286" r:id="rId24"/>
    <p:sldId id="287" r:id="rId25"/>
    <p:sldId id="323" r:id="rId26"/>
    <p:sldId id="320" r:id="rId27"/>
    <p:sldId id="264" r:id="rId28"/>
    <p:sldId id="259" r:id="rId29"/>
    <p:sldId id="288" r:id="rId30"/>
    <p:sldId id="299" r:id="rId31"/>
    <p:sldId id="289" r:id="rId32"/>
    <p:sldId id="322" r:id="rId33"/>
    <p:sldId id="290" r:id="rId34"/>
    <p:sldId id="291" r:id="rId35"/>
    <p:sldId id="292" r:id="rId36"/>
    <p:sldId id="293" r:id="rId37"/>
    <p:sldId id="294" r:id="rId38"/>
    <p:sldId id="295" r:id="rId39"/>
    <p:sldId id="260" r:id="rId40"/>
    <p:sldId id="262" r:id="rId41"/>
    <p:sldId id="298" r:id="rId42"/>
    <p:sldId id="303" r:id="rId43"/>
    <p:sldId id="300" r:id="rId44"/>
    <p:sldId id="263" r:id="rId45"/>
    <p:sldId id="296" r:id="rId46"/>
    <p:sldId id="297" r:id="rId47"/>
    <p:sldId id="314" r:id="rId48"/>
    <p:sldId id="304" r:id="rId49"/>
    <p:sldId id="305" r:id="rId50"/>
    <p:sldId id="306" r:id="rId51"/>
    <p:sldId id="313" r:id="rId52"/>
    <p:sldId id="307" r:id="rId53"/>
    <p:sldId id="310" r:id="rId54"/>
    <p:sldId id="308" r:id="rId55"/>
    <p:sldId id="309" r:id="rId56"/>
    <p:sldId id="311" r:id="rId57"/>
    <p:sldId id="312" r:id="rId58"/>
    <p:sldId id="315" r:id="rId59"/>
    <p:sldId id="316" r:id="rId6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6B8A2-25D9-44C1-91C8-8BAE52986EFF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B8B55-CCB4-40DB-94F4-6011C45223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AB8B55-CCB4-40DB-94F4-6011C45223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Региональный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семинар «Внедрение инновационных форм и методов в процессе обучения на отделении изобразительного искусства ДШИ»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Наглядное пособие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дополнительной предпрофессиональной программе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«Декоративно-прикладное творчество»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учебному предмету «Живопись»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для 2 классов по теме: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«Декоративный натюрморт»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14884"/>
            <a:ext cx="7129490" cy="178595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Разработчик: 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Шубина К.Н.</a:t>
            </a:r>
          </a:p>
          <a:p>
            <a:pPr algn="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Март 2022</a:t>
            </a:r>
          </a:p>
          <a:p>
            <a:pPr algn="r"/>
            <a:endParaRPr lang="ru-RU" dirty="0"/>
          </a:p>
        </p:txBody>
      </p:sp>
      <p:sp>
        <p:nvSpPr>
          <p:cNvPr id="63489" name="Rectangle 1"/>
          <p:cNvSpPr>
            <a:spLocks noChangeArrowheads="1"/>
          </p:cNvSpPr>
          <p:nvPr/>
        </p:nvSpPr>
        <p:spPr bwMode="auto">
          <a:xfrm>
            <a:off x="0" y="0"/>
            <a:ext cx="91440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252525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solidFill>
                <a:srgbClr val="252525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дополнительного образования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«Детская художественная школа города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252525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Белгорода»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98317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Жан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Бати́ст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Симео́н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Шарде́н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(1699 - 1779) французский живописец, прославившийся своими работами в области натюрморта и жанровой живописи.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Художка\2019-2020\наглядное пособие декоративный натюрморт\история\pagelogo_19117_desc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357850" cy="4232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России натюрморт как самостоятельный жанр появился 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в. Вплоть до конца XIX века натюрморт, в отличие от портрета и исторической картины, рассматривался в качестве «низшего» жанра. Он существовал главным образом как учебная постановка и допускался лишь в ограниченном понимании как живопись цветов и фруктов.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Теплов Григорий Николаевич (1717-1779)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D:\Художка\2019-2020\наглядное пособие декоративный натюрморт\история\теплов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2071678"/>
            <a:ext cx="3498708" cy="4369118"/>
          </a:xfrm>
          <a:prstGeom prst="rect">
            <a:avLst/>
          </a:prstGeom>
          <a:noFill/>
        </p:spPr>
      </p:pic>
      <p:pic>
        <p:nvPicPr>
          <p:cNvPr id="1027" name="Picture 3" descr="D:\Художка\2019-2020\наглядное пособие декоративный натюрморт\история\теплов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71678"/>
            <a:ext cx="3643338" cy="43814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29600" cy="524034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Ива́н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Трофимович (Фомич)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Хруцкий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(1810 - 1885)      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белорусский художник, академик Императорской Академии художеств. Известен своими натюрмортами и групповыми портретами.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Художка\2019-2020\наглядное пособие декоративный натюрморт\история\Хруцкий_Натюрморт_с_вазой(183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428868"/>
            <a:ext cx="3145404" cy="4214842"/>
          </a:xfrm>
          <a:prstGeom prst="rect">
            <a:avLst/>
          </a:prstGeom>
          <a:noFill/>
        </p:spPr>
      </p:pic>
      <p:pic>
        <p:nvPicPr>
          <p:cNvPr id="6147" name="Picture 3" descr="D:\Художка\2019-2020\наглядное пособие декоративный натюрморт\история\Хруцкий_Натюрморт_с_птичкой(183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3289100" cy="4210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 XIX  в начале XX в.в. натюрморт становится самостоятельным жанром. Утверждается взгляд на натюрморт, как на жанр, предоставляющий художнику обширное поле для экспериментов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Поль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Сеза́нн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(1839—1906) — французский живописец, яркий представитель постимпрессионизма.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714379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Натюрморт с корзиной яблок 1894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4645025" y="1571612"/>
            <a:ext cx="4041775" cy="1071570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Натюрморт с яблоками и апельсинами 1900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Художка\2019-2020\наглядное пособие декоративный натюрморт\история\naturmort-s-korzinoi-jablok-sezann-18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543145"/>
            <a:ext cx="4000528" cy="3600475"/>
          </a:xfrm>
          <a:prstGeom prst="rect">
            <a:avLst/>
          </a:prstGeom>
          <a:noFill/>
        </p:spPr>
      </p:pic>
      <p:pic>
        <p:nvPicPr>
          <p:cNvPr id="2051" name="Picture 3" descr="D:\Художка\2019-2020\наглядное пособие декоративный натюрморт\история\natjurmort-s-jablokami-i-apelsinami-pol-sezann_1 1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857496"/>
            <a:ext cx="4222778" cy="33099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85926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vi-VN" sz="2000" b="1" dirty="0" smtClean="0"/>
              <a:t>Поль Гоге́н</a:t>
            </a:r>
            <a:r>
              <a:rPr lang="vi-VN" sz="2000" dirty="0" smtClean="0"/>
              <a:t> (1848 </a:t>
            </a:r>
            <a:r>
              <a:rPr lang="ru-RU" sz="2000" dirty="0" smtClean="0"/>
              <a:t>- </a:t>
            </a:r>
            <a:r>
              <a:rPr lang="vi-VN" sz="2000" dirty="0" smtClean="0"/>
              <a:t>1903) —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vi-VN" sz="2000" dirty="0" smtClean="0"/>
              <a:t>французский живописец, скульптор-керамист</a:t>
            </a:r>
            <a:r>
              <a:rPr lang="ru-RU" sz="2000" dirty="0" smtClean="0"/>
              <a:t> </a:t>
            </a:r>
            <a:r>
              <a:rPr lang="vi-VN" sz="2000" dirty="0" smtClean="0"/>
              <a:t>и график.</a:t>
            </a:r>
            <a:r>
              <a:rPr lang="vi-VN" sz="2800" dirty="0" smtClean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85926"/>
            <a:ext cx="4041775" cy="857255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Натюрморт с попугаями </a:t>
            </a:r>
          </a:p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1902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7826" name="Picture 2" descr="D:\Художка\2019-2020\наглядное пособие декоративный натюрморт\предметный цвет\предметный цвет и небольшая нюансировка цветового пятна\натюрморт с фруктами и зелёной вазой 18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786058"/>
            <a:ext cx="4495577" cy="3286148"/>
          </a:xfrm>
          <a:prstGeom prst="rect">
            <a:avLst/>
          </a:prstGeom>
          <a:noFill/>
        </p:spPr>
      </p:pic>
      <p:pic>
        <p:nvPicPr>
          <p:cNvPr id="77827" name="Picture 3" descr="D:\Художка\2019-2020\наглядное пособие декоративный натюрморт\предметный цвет\предметный цвет и небольшая нюансировка цветового пятна\натюрморт с попугаем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86057"/>
            <a:ext cx="4000528" cy="3214711"/>
          </a:xfrm>
          <a:prstGeom prst="rect">
            <a:avLst/>
          </a:prstGeom>
          <a:noFill/>
        </p:spPr>
      </p:pic>
      <p:sp>
        <p:nvSpPr>
          <p:cNvPr id="11" name="Текст 4"/>
          <p:cNvSpPr>
            <a:spLocks noGrp="1"/>
          </p:cNvSpPr>
          <p:nvPr>
            <p:ph type="body" sz="quarter" idx="3"/>
          </p:nvPr>
        </p:nvSpPr>
        <p:spPr>
          <a:xfrm>
            <a:off x="500034" y="1785926"/>
            <a:ext cx="4041775" cy="857255"/>
          </a:xfrm>
        </p:spPr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Натюрморт с фруктами и зелёной вазой 1890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Анри́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Мати́сс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(1869 -  1954) — французский художник и скульптор, лидер течения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фовистов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Известен своими изысканиями в передаче эмоций через цвет и форму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Натюрморт 1910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Красные рыбки 1911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D:\Художка\2019-2020\наглядное пособие декоративный натюрморт\история\geraniums_by_henri_matisse_1910_oil_on_canvas_-_fogg_art_museum_harvard_university_-_dsc0071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143116"/>
            <a:ext cx="3643338" cy="4433935"/>
          </a:xfrm>
          <a:prstGeom prst="rect">
            <a:avLst/>
          </a:prstGeom>
          <a:noFill/>
        </p:spPr>
      </p:pic>
      <p:pic>
        <p:nvPicPr>
          <p:cNvPr id="3077" name="Picture 5" descr="D:\Художка\2019-2020\наглядное пособие декоративный натюрморт\история\matiss-krasnye-rybki_1 19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020007" cy="4557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428652"/>
            <a:ext cx="8229600" cy="2571768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vi-VN" sz="2000" b="1" dirty="0" smtClean="0"/>
              <a:t>Пьер Огю́ст Ренуа́р</a:t>
            </a:r>
            <a:r>
              <a:rPr lang="vi-VN" sz="2000" dirty="0" smtClean="0"/>
              <a:t> (1841</a:t>
            </a:r>
            <a:r>
              <a:rPr lang="ru-RU" sz="2000" dirty="0" smtClean="0"/>
              <a:t> - </a:t>
            </a:r>
            <a:r>
              <a:rPr lang="vi-VN" sz="2000" dirty="0" smtClean="0"/>
              <a:t>1919) — французский живописец</a:t>
            </a:r>
            <a:r>
              <a:rPr lang="ru-RU" sz="2000" dirty="0" smtClean="0"/>
              <a:t>, </a:t>
            </a:r>
            <a:r>
              <a:rPr lang="vi-VN" sz="2000" dirty="0" smtClean="0"/>
              <a:t>график и скульптор, один из основных представителей</a:t>
            </a:r>
            <a:r>
              <a:rPr lang="ru-RU" sz="2000" dirty="0" smtClean="0"/>
              <a:t> </a:t>
            </a:r>
            <a:r>
              <a:rPr lang="vi-VN" sz="2000" dirty="0" smtClean="0"/>
              <a:t>импрессионизма.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57150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Ваза с хризантемами</a:t>
            </a: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1880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822317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Плоды в вазе в форме раковины </a:t>
            </a:r>
          </a:p>
          <a:p>
            <a:pPr algn="ctr"/>
            <a:r>
              <a:rPr lang="ru-RU" sz="7200" b="0" dirty="0" smtClean="0">
                <a:latin typeface="Times New Roman" pitchFamily="18" charset="0"/>
                <a:cs typeface="Times New Roman" pitchFamily="18" charset="0"/>
              </a:rPr>
              <a:t>1881</a:t>
            </a:r>
          </a:p>
          <a:p>
            <a:endParaRPr lang="ru-RU" dirty="0"/>
          </a:p>
        </p:txBody>
      </p:sp>
      <p:pic>
        <p:nvPicPr>
          <p:cNvPr id="4098" name="Picture 2" descr="D:\Художка\2019-2020\наглядное пособие декоративный натюрморт\история\Plodyi-v-vaze-v-forme-rakovinyi-1000-h-750 18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661040"/>
            <a:ext cx="4357718" cy="3268290"/>
          </a:xfrm>
          <a:prstGeom prst="rect">
            <a:avLst/>
          </a:prstGeom>
          <a:noFill/>
        </p:spPr>
      </p:pic>
      <p:pic>
        <p:nvPicPr>
          <p:cNvPr id="4099" name="Picture 3" descr="D:\Художка\2019-2020\наглядное пособие декоративный натюрморт\история\Vase Of Chrysanthemums--1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0074" y="2268133"/>
            <a:ext cx="3557612" cy="44470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38"/>
            <a:ext cx="8229600" cy="228601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Пабло Пикассо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(1881 - 1973) — испанский и французский</a:t>
            </a:r>
            <a:r>
              <a:rPr lang="ru-RU" sz="2000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художник, скульптор, график, театральный художник,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керамист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дизайнер.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Натюрморт с фруктами и кувшином </a:t>
            </a:r>
          </a:p>
          <a:p>
            <a:pPr algn="ctr"/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1936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714488"/>
            <a:ext cx="4041775" cy="571503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Натюрморт с цветами и лимонами </a:t>
            </a:r>
          </a:p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1941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9874" name="Picture 2" descr="D:\Художка\2019-2020\наглядное пособие декоративный натюрморт\предметный цвет\предметный цвет и небольшая нюансировка цветового пятна\натюрморт с фруктами и кувшином 19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374996"/>
            <a:ext cx="3500462" cy="4197275"/>
          </a:xfrm>
          <a:prstGeom prst="rect">
            <a:avLst/>
          </a:prstGeom>
          <a:noFill/>
        </p:spPr>
      </p:pic>
      <p:pic>
        <p:nvPicPr>
          <p:cNvPr id="79875" name="Picture 3" descr="D:\Художка\2019-2020\наглядное пособие декоративный натюрморт\предметный цвет\предметный цвет и небольшая нюансировка цветового пятна\натюрморт с цветами и лимонами 19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324148"/>
            <a:ext cx="3357586" cy="42542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Декоративный натюрморт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Вариации выполнения декоративного натюрморта составленные на основе локального цвета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Вариации выполнения декоративного натюрморта составленные на основе светотеневой моделировки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14554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Константи́н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Алексе́евич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Коро́вин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( 1861 - 1939) — русский живописец, театральный художник, педагог и писатель</a:t>
            </a:r>
            <a:r>
              <a:rPr lang="ru-RU" sz="1800" dirty="0" smtClean="0"/>
              <a:t>. </a:t>
            </a:r>
            <a:endParaRPr lang="ru-RU" sz="1800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357299"/>
            <a:ext cx="4040188" cy="1000131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Натюрморт 1916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822318"/>
          </a:xfrm>
        </p:spPr>
        <p:txBody>
          <a:bodyPr/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Рыбы 1916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Художка\2019-2020\наглядное пособие декоративный натюрморт\история\рыбы 19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2357430"/>
            <a:ext cx="3500462" cy="4247006"/>
          </a:xfrm>
          <a:prstGeom prst="rect">
            <a:avLst/>
          </a:prstGeom>
          <a:noFill/>
        </p:spPr>
      </p:pic>
      <p:pic>
        <p:nvPicPr>
          <p:cNvPr id="5123" name="Picture 3" descr="D:\Художка\2019-2020\наглядное пособие декоративный натюрморт\история\1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4401318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57214"/>
            <a:ext cx="8229600" cy="264320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Пётр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Петро́вич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Кончало́вский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(1876 - 1956) — русский и советский живописец.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25094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Сирень у окна </a:t>
            </a:r>
          </a:p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1955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928802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Раки</a:t>
            </a:r>
          </a:p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1916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Художка\2019-2020\наглядное пособие декоративный натюрморт\история\сирень у окна 19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496"/>
            <a:ext cx="4142203" cy="3429024"/>
          </a:xfrm>
          <a:prstGeom prst="rect">
            <a:avLst/>
          </a:prstGeom>
          <a:noFill/>
        </p:spPr>
      </p:pic>
      <p:pic>
        <p:nvPicPr>
          <p:cNvPr id="6147" name="Picture 3" descr="D:\Художка\2019-2020\наглядное пособие декоративный натюрморт\история\раки 19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828935"/>
            <a:ext cx="4373433" cy="34575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0"/>
            <a:ext cx="8229600" cy="25717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Илья́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Ива́нович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Машко́в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(1881 - 1944) — русский и советский художник.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Фрукты на блюде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1910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Натюрморт с ананасом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1910</a:t>
            </a:r>
          </a:p>
          <a:p>
            <a:endParaRPr lang="ru-RU" dirty="0"/>
          </a:p>
        </p:txBody>
      </p:sp>
      <p:pic>
        <p:nvPicPr>
          <p:cNvPr id="7170" name="Picture 2" descr="D:\Художка\2019-2020\наглядное пособие декоративный натюрморт\история\фрукты на блюде 19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3214686"/>
            <a:ext cx="4214843" cy="3038079"/>
          </a:xfrm>
          <a:prstGeom prst="rect">
            <a:avLst/>
          </a:prstGeom>
          <a:noFill/>
        </p:spPr>
      </p:pic>
      <p:pic>
        <p:nvPicPr>
          <p:cNvPr id="7171" name="Picture 3" descr="D:\Художка\2019-2020\наглядное пособие декоративный натюрморт\история\natyurmort-s-ananasom-1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214686"/>
            <a:ext cx="4000528" cy="3043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Серге́й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Никола́евич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Андрия́ка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(1958) — советский и российский художник-акварелист и педагог.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7615262" cy="639762"/>
          </a:xfrm>
        </p:spPr>
        <p:txBody>
          <a:bodyPr>
            <a:normAutofit/>
          </a:bodyPr>
          <a:lstStyle/>
          <a:p>
            <a:pPr algn="ctr"/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Цветы и фрукты 1995</a:t>
            </a:r>
            <a:endParaRPr lang="ru-RU" sz="20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Художка\2019-2020\наглядное пособие декоративный натюрморт\история\цветы и фрукты 19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6000792" cy="4500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Елена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Базанова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7" name="Picture 1" descr="D:\Художка\2019-2020\наглядное пособие декоративный натюрморт\предметный цвет\предметный цвет и небольшая нюансировка цветового пятна\3356551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571876"/>
            <a:ext cx="4786346" cy="3286124"/>
          </a:xfrm>
          <a:prstGeom prst="rect">
            <a:avLst/>
          </a:prstGeom>
          <a:noFill/>
        </p:spPr>
      </p:pic>
      <p:pic>
        <p:nvPicPr>
          <p:cNvPr id="39938" name="Picture 2" descr="D:\Художка\2019-2020\наглядное пособие декоративный натюрморт\предметный цвет\предметный цвет и небольшая нюансировка цветового пятна\xudozhnik_Elena_Bazanova_38-300x19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1" y="1357298"/>
            <a:ext cx="4737467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Декоративный натюрморт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Художники часто обращаются к изображению предметного мира в декоративном решении. В декоративных натюрмортах форма предмета условна. В рисунке в этом случае сохраняются лишь её главные признаки: художник может отказаться от деталей или, наоборот, добавить их от себя.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декоративной композиции цвет предметов также условен. Часто цвет предмета в такой композиции не совпадает с его натуральной окраской. Причём надо отметить, что в декоративном натюрморте главное – гармония цвета. Обычно художники используют не более трех цветов. Путём смешивания этих цветов, можно получить множество оттенков.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в изображение чёрной линии усиливает цветовой контраст, подчёркивает форму. Это один из многочисленных приёмов декоративного решения натюрморта.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Декоративный натюрморт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5000" b="1" dirty="0" smtClean="0">
                <a:latin typeface="Times New Roman" pitchFamily="18" charset="0"/>
                <a:cs typeface="Times New Roman" pitchFamily="18" charset="0"/>
              </a:rPr>
              <a:t>Выполняться вариации  декоративного натюрморта в данном пособии будут на 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основе изученных учащимися художественных  средств : локального цвета и светотеневой моделировки.</a:t>
            </a:r>
          </a:p>
          <a:p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Локальный цвет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в живописи - используемый художником условный цвет, соответствующий исходной окраске изображаемого предмета. Доминирующий оттенок цвета, без учёта света, теней, рефлексов от окружающих предметов, вне зависимости от расположения предмета в пространстве.</a:t>
            </a:r>
          </a:p>
          <a:p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Светотень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— наблюдаемое на поверхности объекта распределение освещённости, создающей шкалу яркостей.</a:t>
            </a:r>
            <a:endParaRPr lang="ru-RU" sz="43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Различают следующие элементы светотени: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свет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— поверхность, ярко освещённая источником света;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блик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— световое пятно на ярко освещённой выпуклой или плоской глянцевой поверхности, когда на ней имеется ещё и зеркальное отражение;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те́ни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— неосвещённые или слабо освещённые участки объекта. Тени на неосвещённой стороне объекта называются 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собственными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, а отбрасываемые объектом на другие поверхности — </a:t>
            </a: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падающими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полуте́нь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— слабая тень, возникающая, когда объект освещён несколькими источниками света. Она также образуется на поверхности, обращённой к источнику света под небольшим углом;</a:t>
            </a:r>
          </a:p>
          <a:p>
            <a:pPr>
              <a:buNone/>
            </a:pPr>
            <a:r>
              <a:rPr lang="ru-RU" sz="4300" b="1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4300" b="1" dirty="0" err="1" smtClean="0">
                <a:latin typeface="Times New Roman" pitchFamily="18" charset="0"/>
                <a:cs typeface="Times New Roman" pitchFamily="18" charset="0"/>
              </a:rPr>
              <a:t>рефле́кс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 — слабое светлое пятно в области тени, образованное лучами, отражёнными от близко лежащих объектов.</a:t>
            </a:r>
          </a:p>
          <a:p>
            <a:pPr>
              <a:buNone/>
            </a:pPr>
            <a:endParaRPr lang="ru-RU" sz="4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7223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Вариации выполнения декоративного натюрморта составленные на основе локального цвета и светотеневой моделировки.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небольшой нюансировкой цветового пятна;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обводкой тёмным цветом;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 с делением на плоскости;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наполнением линиями и точками;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условной светотеневой моделировкой;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условной светотеневой моделировкой и обводкой тёмным цветом;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подробной светотеневой моделировкой;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подробной светотеневой моделировкой и делением на плоскости;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подробной светотеневой моделировкой и наполнением точками;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условной светотеневой моделировкой и наполнением точками;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с условной светотеневой моделировкой и наполнением  линией.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Художка\2019-2020\наглядное пособие декоративный натюрморт\предметный цвет\локальная закраска предметным цветом\401a9ea11c8df2562391ac85732547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477626" cy="5111616"/>
          </a:xfrm>
          <a:prstGeom prst="rect">
            <a:avLst/>
          </a:prstGeom>
          <a:noFill/>
        </p:spPr>
      </p:pic>
      <p:pic>
        <p:nvPicPr>
          <p:cNvPr id="1027" name="Picture 3" descr="D:\Художка\2019-2020\наглядное пособие декоративный натюрморт\предметный цвет\локальная закраска предметным цветом\1650af36a6d63521c61455d5d37b9d5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428736"/>
            <a:ext cx="3450741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Художка\2019-2020\наглядное пособие декоративный натюрморт\предметный цвет\локальная закраска предметным цветом\d80c22cafc844c2a9b85dc61fd283db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429024" cy="4663231"/>
          </a:xfrm>
          <a:prstGeom prst="rect">
            <a:avLst/>
          </a:prstGeom>
          <a:noFill/>
        </p:spPr>
      </p:pic>
      <p:pic>
        <p:nvPicPr>
          <p:cNvPr id="2051" name="Picture 3" descr="D:\Художка\2019-2020\наглядное пособие декоративный натюрморт\предметный цвет\локальная закраска предметным цветом\de8b76dcf87c94854bcc95c22d2ecba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0648" y="1571612"/>
            <a:ext cx="4572032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Данное наглядное пособие предназначено для знакомства учащихся 2-х классов детской художественной школы с декоративным натюрмортом. 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Задачи: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понятие натюрморт.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Освежить в памяти историю натюрморта.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Рассмотреть определение декоративный натюрморт.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Выполнить подборку репродукций декоративного натюрморта на основе локального цвета предмета.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Выполнить подборку репродукций декоративного натюрморта на основе светотеневой моделировки.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Ожидаемые результаты от использования пособия в учебном процессе: развитие у учащихся способности к наблюдению, умения анализировать натуру и вычленять характерные её особенности, на основе характерных черт натуры выполнять стилизованное изображение натюрморта.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небольшой нюансировкой цветового пятна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М.С. Сарьян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D:\Художка\2019-2020\наглядное пособие декоративный натюрморт\предметный цвет\предметный цвет и небольшая нюансировка цветового пятна\сарья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1643050"/>
            <a:ext cx="3183393" cy="2867311"/>
          </a:xfrm>
          <a:prstGeom prst="rect">
            <a:avLst/>
          </a:prstGeom>
          <a:noFill/>
        </p:spPr>
      </p:pic>
      <p:pic>
        <p:nvPicPr>
          <p:cNvPr id="12291" name="Picture 3" descr="D:\Художка\2019-2020\наглядное пособие декоративный натюрморт\предметный цвет\предметный цвет и небольшая нюансировка цветового пятна\047 -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071942"/>
            <a:ext cx="3248036" cy="2370777"/>
          </a:xfrm>
          <a:prstGeom prst="rect">
            <a:avLst/>
          </a:prstGeom>
          <a:noFill/>
        </p:spPr>
      </p:pic>
      <p:pic>
        <p:nvPicPr>
          <p:cNvPr id="4" name="Picture 2" descr="D:\Художка\2019-2020\наглядное пособие декоративный натюрморт\светотень\предметный цвет и упрощённая светотеневая моделировка\1934-Fruktyi-i-ovoshhi.-Natyurmort.-CHS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10" y="1643050"/>
            <a:ext cx="3571900" cy="29914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небольшой нюансировкой цветового пятна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Художка\2019-2020\наглядное пособие декоративный натюрморт\предметный цвет\предметный цвет и небольшая нюансировка цветового пятна\05cab62c760176fef7334d340191a0c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50"/>
            <a:ext cx="4644501" cy="4578505"/>
          </a:xfrm>
          <a:prstGeom prst="rect">
            <a:avLst/>
          </a:prstGeom>
          <a:noFill/>
        </p:spPr>
      </p:pic>
      <p:pic>
        <p:nvPicPr>
          <p:cNvPr id="3075" name="Picture 3" descr="D:\Художка\2019-2020\наглядное пособие декоративный натюрморт\предметный цвет\предметный цвет и небольшая нюансировка цветового пятна\2ce558e9b6d5ddfcb453bd0f89f47a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43050"/>
            <a:ext cx="359887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небольшой нюансировкой цветового пятна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Одилон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Редон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8850" name="Picture 2" descr="D:\Художка\2019-2020\наглядное пособие декоративный натюрморт\предметный цвет\предметный цвет и небольшая нюансировка цветового пятна\одилон редон бирюзовая ваза 19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618" y="1571612"/>
            <a:ext cx="3774498" cy="4857784"/>
          </a:xfrm>
          <a:prstGeom prst="rect">
            <a:avLst/>
          </a:prstGeom>
          <a:noFill/>
        </p:spPr>
      </p:pic>
      <p:pic>
        <p:nvPicPr>
          <p:cNvPr id="78851" name="Picture 3" descr="D:\Художка\2019-2020\наглядное пособие декоративный натюрморт\предметный цвет\предметный цвет и небольшая нюансировка цветового пятна\128363845_RSRRS_SRRSRR_R_RRRR__SRSSRRR_SRRSRRRyoR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4694" y="1571612"/>
            <a:ext cx="3705795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с небольшой нюансировкой цветового пятна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Художка\2019-2020\наглядное пособие декоративный натюрморт\предметный цвет\предметный цвет и небольшая нюансировка цветового пятна\7e084e82d201a226579a44ebbc0c5c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71612"/>
            <a:ext cx="4286280" cy="4286280"/>
          </a:xfrm>
          <a:prstGeom prst="rect">
            <a:avLst/>
          </a:prstGeom>
          <a:noFill/>
        </p:spPr>
      </p:pic>
      <p:pic>
        <p:nvPicPr>
          <p:cNvPr id="4099" name="Picture 3" descr="D:\Художка\2019-2020\наглядное пособие декоративный натюрморт\предметный цвет\предметный цвет и небольшая нюансировка цветового пятна\32e6f3ca1dd3c501225707a6fb53e9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3141" y="1571612"/>
            <a:ext cx="4293893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обводкой тёмным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D:\Художка\2019-2020\наглядное пособие декоративный натюрморт\предметный цвет\предметный цвет и небольшая нюансировка цветового пятна\a5f05737917f18359e17ed82edee01a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4717376" cy="4357718"/>
          </a:xfrm>
          <a:prstGeom prst="rect">
            <a:avLst/>
          </a:prstGeom>
          <a:noFill/>
        </p:spPr>
      </p:pic>
      <p:pic>
        <p:nvPicPr>
          <p:cNvPr id="6146" name="Picture 2" descr="D:\Художка\2019-2020\наглядное пособие декоративный натюрморт\предметный цвет\предметный цвет с обводкой\7aba288f7e5907e3a78c7e4a9002e0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571612"/>
            <a:ext cx="3532502" cy="43577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обводкой тёмным цветом</a:t>
            </a:r>
            <a:endParaRPr lang="ru-RU" sz="3200" dirty="0"/>
          </a:p>
        </p:txBody>
      </p:sp>
      <p:pic>
        <p:nvPicPr>
          <p:cNvPr id="7170" name="Picture 2" descr="D:\Художка\2019-2020\наглядное пособие декоративный натюрморт\предметный цвет\предметный цвет с обводкой\2d1a0f75a9dea9dd3c46ef740e37c04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566746"/>
            <a:ext cx="2543877" cy="4859092"/>
          </a:xfrm>
          <a:prstGeom prst="rect">
            <a:avLst/>
          </a:prstGeom>
          <a:noFill/>
        </p:spPr>
      </p:pic>
      <p:pic>
        <p:nvPicPr>
          <p:cNvPr id="7171" name="Picture 3" descr="D:\Художка\2019-2020\наглядное пособие декоративный натюрморт\предметный цвет\предметный цвет с обводкой\65fb425d9ae63aafa95d51a992e500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1571612"/>
            <a:ext cx="2762270" cy="4874593"/>
          </a:xfrm>
          <a:prstGeom prst="rect">
            <a:avLst/>
          </a:prstGeom>
          <a:noFill/>
        </p:spPr>
      </p:pic>
      <p:pic>
        <p:nvPicPr>
          <p:cNvPr id="7172" name="Picture 4" descr="D:\Художка\2019-2020\наглядное пособие декоративный натюрморт\предметный цвет\предметный цвет с обводкой\9e6c69018b46633ab9b060bd2c355e2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5" y="1571612"/>
            <a:ext cx="3217727" cy="49007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 обводкой тёмным цветом</a:t>
            </a:r>
            <a:endParaRPr lang="ru-RU" sz="3200" dirty="0"/>
          </a:p>
        </p:txBody>
      </p:sp>
      <p:pic>
        <p:nvPicPr>
          <p:cNvPr id="8194" name="Picture 2" descr="D:\Художка\2019-2020\наглядное пособие декоративный натюрморт\предметный цвет\предметный цвет с обводкой\01bc290d238f8731a1299634909887dd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569" y="1410876"/>
            <a:ext cx="3930845" cy="5072058"/>
          </a:xfrm>
          <a:prstGeom prst="rect">
            <a:avLst/>
          </a:prstGeom>
          <a:noFill/>
        </p:spPr>
      </p:pic>
      <p:pic>
        <p:nvPicPr>
          <p:cNvPr id="8195" name="Picture 3" descr="D:\Художка\2019-2020\наглядное пособие декоративный натюрморт\предметный цвет\предметный цвет с обводкой\e016398501ea968a690f26379edde05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410876"/>
            <a:ext cx="4071966" cy="5089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обводкой тёмным цветом</a:t>
            </a:r>
            <a:endParaRPr lang="ru-RU" dirty="0"/>
          </a:p>
        </p:txBody>
      </p:sp>
      <p:pic>
        <p:nvPicPr>
          <p:cNvPr id="9218" name="Picture 2" descr="D:\Художка\2019-2020\наглядное пособие декоративный натюрморт\предметный цвет\предметный цвет с обводкой\04bc3e70d6235ece8928e37f170126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000240"/>
            <a:ext cx="3929090" cy="3929090"/>
          </a:xfrm>
          <a:prstGeom prst="rect">
            <a:avLst/>
          </a:prstGeom>
          <a:noFill/>
        </p:spPr>
      </p:pic>
      <p:pic>
        <p:nvPicPr>
          <p:cNvPr id="9219" name="Picture 3" descr="D:\Художка\2019-2020\наглядное пособие декоративный натюрморт\предметный цвет\предметный цвет с обводкой\a5564e1c94d6207ec8e853d1e84c92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500182"/>
            <a:ext cx="3466092" cy="4929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деление на плоскости</a:t>
            </a:r>
            <a:endParaRPr lang="ru-RU" dirty="0"/>
          </a:p>
        </p:txBody>
      </p:sp>
      <p:pic>
        <p:nvPicPr>
          <p:cNvPr id="4" name="Picture 7" descr="D:\Художка\2019-2020\наглядное пособие декоративный натюрморт\предметный цвет\ya_butilki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3972073" cy="3954459"/>
          </a:xfrm>
          <a:prstGeom prst="rect">
            <a:avLst/>
          </a:prstGeom>
          <a:noFill/>
        </p:spPr>
      </p:pic>
      <p:pic>
        <p:nvPicPr>
          <p:cNvPr id="5" name="Picture 6" descr="D:\Художка\2019-2020\наглядное пособие декоративный натюрморт\предметный цвет\img38.jpg"/>
          <p:cNvPicPr>
            <a:picLocks noChangeAspect="1" noChangeArrowheads="1"/>
          </p:cNvPicPr>
          <p:nvPr/>
        </p:nvPicPr>
        <p:blipFill>
          <a:blip r:embed="rId3"/>
          <a:srcRect l="2621" t="7847" r="2847" b="9861"/>
          <a:stretch>
            <a:fillRect/>
          </a:stretch>
        </p:blipFill>
        <p:spPr bwMode="auto">
          <a:xfrm>
            <a:off x="4643438" y="2285992"/>
            <a:ext cx="4071966" cy="26585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деление на плоскости</a:t>
            </a:r>
            <a:endParaRPr lang="ru-RU" dirty="0"/>
          </a:p>
        </p:txBody>
      </p:sp>
      <p:pic>
        <p:nvPicPr>
          <p:cNvPr id="3074" name="Picture 2" descr="D:\Художка\2019-2020\наглядное пособие декоративный натюрморт\предметный цвет\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85926"/>
            <a:ext cx="4575242" cy="4071966"/>
          </a:xfrm>
          <a:prstGeom prst="rect">
            <a:avLst/>
          </a:prstGeom>
          <a:noFill/>
        </p:spPr>
      </p:pic>
      <p:pic>
        <p:nvPicPr>
          <p:cNvPr id="3077" name="Picture 5" descr="D:\Художка\2019-2020\наглядное пособие декоративный натюрморт\предметный цвет\acd7095bac381241240b81bc37eaeaa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1190" y="1785926"/>
            <a:ext cx="4014958" cy="40719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Натюрморт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Натюрмо́рт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(от фр. 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nature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i="1" dirty="0" err="1" smtClean="0">
                <a:latin typeface="Times New Roman" pitchFamily="18" charset="0"/>
                <a:cs typeface="Times New Roman" pitchFamily="18" charset="0"/>
              </a:rPr>
              <a:t>morte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— «мёртвая природа») — изображение неодушевлённых предметов в изобразительном искусстве, в отличие от портретной, жанровой, исторической и пейзажной тематики.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наполнение линиями и точками</a:t>
            </a:r>
            <a:endParaRPr lang="ru-RU" dirty="0"/>
          </a:p>
        </p:txBody>
      </p:sp>
      <p:pic>
        <p:nvPicPr>
          <p:cNvPr id="5122" name="Picture 2" descr="D:\Художка\2019-2020\наглядное пособие декоративный натюрморт\предметный цвет\artlib_gallery-192474-b.jpg"/>
          <p:cNvPicPr>
            <a:picLocks noChangeAspect="1" noChangeArrowheads="1"/>
          </p:cNvPicPr>
          <p:nvPr/>
        </p:nvPicPr>
        <p:blipFill>
          <a:blip r:embed="rId2"/>
          <a:srcRect l="3750" t="5172" r="4374" b="3448"/>
          <a:stretch>
            <a:fillRect/>
          </a:stretch>
        </p:blipFill>
        <p:spPr bwMode="auto">
          <a:xfrm>
            <a:off x="142844" y="2571744"/>
            <a:ext cx="5151624" cy="2786082"/>
          </a:xfrm>
          <a:prstGeom prst="rect">
            <a:avLst/>
          </a:prstGeom>
          <a:noFill/>
        </p:spPr>
      </p:pic>
      <p:pic>
        <p:nvPicPr>
          <p:cNvPr id="5" name="Picture 8" descr="D:\Художка\2019-2020\наглядное пособие декоративный натюрморт\предметный цвет\image_image_515761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0888" t="9526" r="11087" b="11541"/>
          <a:stretch>
            <a:fillRect/>
          </a:stretch>
        </p:blipFill>
        <p:spPr bwMode="auto">
          <a:xfrm>
            <a:off x="5429256" y="1571612"/>
            <a:ext cx="335542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М. С. Сарьян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8" name="Picture 4" descr="D:\Художка\2019-2020\наглядное пособие декоративный натюрморт\светотень\предметный цвет и упрощённая светотеневая моделировка\28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500174"/>
            <a:ext cx="6000792" cy="48981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К. С. Петров-Водкин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D:\Художка\2019-2020\наглядное пособие декоративный натюрморт\светотень\предметный цвет и упрощённая светотеневая моделировка\1924-Petrov-Vodkin-Kuzma-Sergeevich-1878-1939-Natyurmort-so-stakanom-fruktom-i-fotografiej-1924-CHastnaya-kollekts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4757771" cy="3857652"/>
          </a:xfrm>
          <a:prstGeom prst="rect">
            <a:avLst/>
          </a:prstGeom>
          <a:noFill/>
        </p:spPr>
      </p:pic>
      <p:pic>
        <p:nvPicPr>
          <p:cNvPr id="15363" name="Picture 3" descr="D:\Художка\2019-2020\наглядное пособие декоративный натюрморт\контрастный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143116"/>
            <a:ext cx="3723620" cy="4511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6" name="Picture 4" descr="D:\Художка\2019-2020\наглядное пособие декоративный натюрморт\светотень\предметный цвет и упрощённая светотеневая моделировка\s1200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286124"/>
            <a:ext cx="4714908" cy="3401469"/>
          </a:xfrm>
          <a:prstGeom prst="rect">
            <a:avLst/>
          </a:prstGeom>
          <a:noFill/>
        </p:spPr>
      </p:pic>
      <p:pic>
        <p:nvPicPr>
          <p:cNvPr id="13314" name="Picture 2" descr="D:\Художка\2019-2020\наглядное пособие декоративный натюрморт\светотень\предметный цвет и упрощённая светотеневая моделировка\2447075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00174"/>
            <a:ext cx="4714908" cy="32706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D:\Художка\2019-2020\наглядное пособие декоративный натюрморт\Натюрморт с лимонами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786058"/>
            <a:ext cx="4320690" cy="3636582"/>
          </a:xfrm>
          <a:prstGeom prst="rect">
            <a:avLst/>
          </a:prstGeom>
          <a:noFill/>
        </p:spPr>
      </p:pic>
      <p:pic>
        <p:nvPicPr>
          <p:cNvPr id="6148" name="Picture 4" descr="D:\Художка\2019-2020\наглядное пособие декоративный натюрморт\Натюрморт с лимонами №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644" y="1571612"/>
            <a:ext cx="4056972" cy="3286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9" descr="D:\Художка\1 класс\живопись\методические рекомендации\на печать картинки в цвете\slide-2илорш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14488"/>
            <a:ext cx="4247095" cy="3357586"/>
          </a:xfrm>
          <a:prstGeom prst="rect">
            <a:avLst/>
          </a:prstGeom>
          <a:noFill/>
        </p:spPr>
      </p:pic>
      <p:pic>
        <p:nvPicPr>
          <p:cNvPr id="10242" name="Picture 2" descr="D:\Художка\2019-2020\наглядное пособие декоративный натюрморт\1dc765f798f54be6e25b407279f61a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714620"/>
            <a:ext cx="4169995" cy="35489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D:\Художка\2019-2020\наглядное пособие декоративный натюрморт\светотень\предметный цвет и упрощённая светотеневая моделировка\68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00174"/>
            <a:ext cx="5715040" cy="2062550"/>
          </a:xfrm>
          <a:prstGeom prst="rect">
            <a:avLst/>
          </a:prstGeom>
          <a:noFill/>
        </p:spPr>
      </p:pic>
      <p:pic>
        <p:nvPicPr>
          <p:cNvPr id="14339" name="Picture 3" descr="D:\Художка\2019-2020\наглядное пособие декоративный натюрморт\светотень\предметный цвет и упрощённая светотеневая моделировка\683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3286124"/>
            <a:ext cx="5072098" cy="34204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D:\Художка\2019-2020\наглядное пособие декоративный натюрморт\70a1f73a82ac9a520fbf2a6230f411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1"/>
            <a:ext cx="4214842" cy="4737961"/>
          </a:xfrm>
          <a:prstGeom prst="rect">
            <a:avLst/>
          </a:prstGeom>
          <a:noFill/>
        </p:spPr>
      </p:pic>
      <p:pic>
        <p:nvPicPr>
          <p:cNvPr id="26627" name="Picture 3" descr="D:\Художка\2019-2020\наглядное пособие декоративный натюрморт\post-56314-1212429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571612"/>
            <a:ext cx="4125545" cy="47149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обводка тёмным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D:\Художка\2019-2020\наглядное пособие декоративный натюрморт\76befd8547f1d5126faac56977715f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3643338" cy="4799646"/>
          </a:xfrm>
          <a:prstGeom prst="rect">
            <a:avLst/>
          </a:prstGeom>
          <a:noFill/>
        </p:spPr>
      </p:pic>
      <p:pic>
        <p:nvPicPr>
          <p:cNvPr id="7" name="Picture 2" descr="D:\Художка\2019-2020\наглядное пособие декоративный натюрморт\329247525097b66df3deda839a538c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643050"/>
            <a:ext cx="3857652" cy="48357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обводка тёмным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D:\Художка\2019-2020\наглядное пособие декоративный натюрморт\artlib_gallery-88264-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286124"/>
            <a:ext cx="4345386" cy="3262302"/>
          </a:xfrm>
          <a:prstGeom prst="rect">
            <a:avLst/>
          </a:prstGeom>
          <a:noFill/>
        </p:spPr>
      </p:pic>
      <p:pic>
        <p:nvPicPr>
          <p:cNvPr id="4" name="Picture 4" descr="D:\Художка\2019-2020\наглядное пособие декоративный натюрморт\a1f0a58ee13563d0502465e5b9ca329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391543" cy="3293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Изначально, натюрморт рассматривается как часть исторической или жанровой композиции.  </a:t>
            </a: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Сандро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Боттичелли 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«Мадонна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Барди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2051" name="Picture 3" descr="D:\Художка\2019-2020\наглядное пособие декоративный натюрморт\история\madonna-bardi-sandro-bottichelli_1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214554"/>
            <a:ext cx="2874727" cy="3516408"/>
          </a:xfrm>
          <a:prstGeom prst="rect">
            <a:avLst/>
          </a:prstGeom>
          <a:noFill/>
        </p:spPr>
      </p:pic>
      <p:pic>
        <p:nvPicPr>
          <p:cNvPr id="7" name="Picture 3" descr="D:\Художка\2019-2020\наглядное пособие декоративный натюрморт\история\madonna-bardi-sandro-bottichelli_1 (1).jpg"/>
          <p:cNvPicPr>
            <a:picLocks noChangeAspect="1" noChangeArrowheads="1"/>
          </p:cNvPicPr>
          <p:nvPr/>
        </p:nvPicPr>
        <p:blipFill>
          <a:blip r:embed="rId2"/>
          <a:srcRect t="24097" r="72981"/>
          <a:stretch>
            <a:fillRect/>
          </a:stretch>
        </p:blipFill>
        <p:spPr bwMode="auto">
          <a:xfrm>
            <a:off x="6858016" y="2428868"/>
            <a:ext cx="1181939" cy="40615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обводка тёмным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D:\Художка\2019-2020\наглядное пособие декоративный натюрморт\391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571612"/>
            <a:ext cx="3357586" cy="4647177"/>
          </a:xfrm>
          <a:prstGeom prst="rect">
            <a:avLst/>
          </a:prstGeom>
          <a:noFill/>
        </p:spPr>
      </p:pic>
      <p:pic>
        <p:nvPicPr>
          <p:cNvPr id="18436" name="Picture 4" descr="D:\Художка\2019-2020\наглядное пособие декоративный натюрморт\ef4b371513c83c5d45b41ad9e0d84a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1571611"/>
            <a:ext cx="3214710" cy="4670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обводка тёмным цветом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D:\Художка\2019-2020\наглядное пособие декоративный натюрморт\s1200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2357430"/>
            <a:ext cx="4693141" cy="3214710"/>
          </a:xfrm>
          <a:prstGeom prst="rect">
            <a:avLst/>
          </a:prstGeom>
          <a:noFill/>
        </p:spPr>
      </p:pic>
      <p:pic>
        <p:nvPicPr>
          <p:cNvPr id="5" name="Picture 3" descr="D:\Художка\2019-2020\наглядное пособие декоративный натюрморт\1019c03ed177fe7f77605b12d2aeaeb4--abstract-paintings-tse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3643338" cy="5075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подробная светотеневая моделировка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D:\Художка\2019-2020\наглядное пособие декоративный натюрморт\81cdbfebad91a9387a2672eec81336e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214554"/>
            <a:ext cx="4514478" cy="3201758"/>
          </a:xfrm>
          <a:prstGeom prst="rect">
            <a:avLst/>
          </a:prstGeom>
          <a:noFill/>
        </p:spPr>
      </p:pic>
      <p:pic>
        <p:nvPicPr>
          <p:cNvPr id="19459" name="Picture 3" descr="D:\Художка\2019-2020\наглядное пособие декоративный натюрморт\532ffd6f0823918f42cef0751db4e4ff.jpg"/>
          <p:cNvPicPr>
            <a:picLocks noChangeAspect="1" noChangeArrowheads="1"/>
          </p:cNvPicPr>
          <p:nvPr/>
        </p:nvPicPr>
        <p:blipFill>
          <a:blip r:embed="rId3"/>
          <a:srcRect b="8153"/>
          <a:stretch>
            <a:fillRect/>
          </a:stretch>
        </p:blipFill>
        <p:spPr bwMode="auto">
          <a:xfrm>
            <a:off x="5072066" y="1714488"/>
            <a:ext cx="3676671" cy="4798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подробная светотеневая моделировка</a:t>
            </a:r>
            <a:endParaRPr lang="ru-RU" sz="3200" dirty="0"/>
          </a:p>
        </p:txBody>
      </p:sp>
      <p:pic>
        <p:nvPicPr>
          <p:cNvPr id="21506" name="Picture 2" descr="D:\Художка\2019-2020\наглядное пособие декоративный натюрморт\6b096514d9f0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3714776" cy="4928145"/>
          </a:xfrm>
          <a:prstGeom prst="rect">
            <a:avLst/>
          </a:prstGeom>
          <a:noFill/>
        </p:spPr>
      </p:pic>
      <p:pic>
        <p:nvPicPr>
          <p:cNvPr id="21507" name="Picture 3" descr="D:\Художка\2019-2020\наглядное пособие декоративный натюрморт\c8b8ffa5410f9e44723eb1b2a7010dd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1"/>
            <a:ext cx="3714776" cy="4953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подробная светотеневая моделировка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деление на плоскости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D:\Художка\2019-2020\наглядное пособие декоративный натюрморт\46df0d93525d2ebf2a3f33dd62afe2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357586" cy="5116322"/>
          </a:xfrm>
          <a:prstGeom prst="rect">
            <a:avLst/>
          </a:prstGeom>
          <a:noFill/>
        </p:spPr>
      </p:pic>
      <p:pic>
        <p:nvPicPr>
          <p:cNvPr id="20483" name="Picture 3" descr="D:\Художка\2019-2020\наглядное пособие декоративный натюрморт\f0378753a63ff001f281d9695db22ac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071678"/>
            <a:ext cx="4850763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подробная светотеневая моделировка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деление на плоскости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D:\Художка\2019-2020\наглядное пособие декоративный натюрморт\52ef345baab06c82d0d13be9fd1a105b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b="5296"/>
          <a:stretch>
            <a:fillRect/>
          </a:stretch>
        </p:blipFill>
        <p:spPr bwMode="auto">
          <a:xfrm>
            <a:off x="357158" y="1643050"/>
            <a:ext cx="3786214" cy="4930347"/>
          </a:xfrm>
          <a:prstGeom prst="rect">
            <a:avLst/>
          </a:prstGeom>
          <a:noFill/>
        </p:spPr>
      </p:pic>
      <p:pic>
        <p:nvPicPr>
          <p:cNvPr id="5" name="Picture 2" descr="D:\Художка\2019-2020\наглядное пособие декоративный натюрморт\предметный цвет\предметный цвет членение на плоскости\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071678"/>
            <a:ext cx="4665994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подробная светотеневая моделировка наполнение точками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Художка\2019-2020\наглядное пособие декоративный натюрморт\марина шестаков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571900" cy="5005020"/>
          </a:xfrm>
          <a:prstGeom prst="rect">
            <a:avLst/>
          </a:prstGeom>
          <a:noFill/>
        </p:spPr>
      </p:pic>
      <p:pic>
        <p:nvPicPr>
          <p:cNvPr id="23555" name="Picture 3" descr="D:\Художка\2019-2020\наглядное пособие декоративный натюрморт\ce8c0d5139ba17272ca3a28c48dd5a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2357430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 наполнение мазками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D:\Художка\2019-2020\наглядное пособие декоративный натюрморт\e7d86060c9566f3e0cdc815ba97033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4239311" cy="3143272"/>
          </a:xfrm>
          <a:prstGeom prst="rect">
            <a:avLst/>
          </a:prstGeom>
          <a:noFill/>
        </p:spPr>
      </p:pic>
      <p:pic>
        <p:nvPicPr>
          <p:cNvPr id="24579" name="Picture 3" descr="D:\Художка\2019-2020\наглядное пособие декоративный натюрморт\b66bd9ade2c9d7d743f1d50a370ea31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287132"/>
            <a:ext cx="4213250" cy="4235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Локальный цвет предмета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условная светотеневая моделировка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наполнение линией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(варианты линий)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Художка\2019-2020\наглядное пособие декоративный натюрморт\pp1_4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14488"/>
            <a:ext cx="3277529" cy="4772349"/>
          </a:xfrm>
          <a:prstGeom prst="rect">
            <a:avLst/>
          </a:prstGeom>
          <a:noFill/>
        </p:spPr>
      </p:pic>
      <p:pic>
        <p:nvPicPr>
          <p:cNvPr id="27651" name="Picture 3" descr="D:\Художка\1 класс\живопись\методические рекомендации\стилизация в пейзаже\stock-vector-set-of-ink-hand-drawn-hatch-texture-collection-of-vector-ink-lines-points-hatching-strokes-382748089.jpg"/>
          <p:cNvPicPr>
            <a:picLocks noChangeAspect="1" noChangeArrowheads="1"/>
          </p:cNvPicPr>
          <p:nvPr/>
        </p:nvPicPr>
        <p:blipFill>
          <a:blip r:embed="rId3"/>
          <a:srcRect b="4412"/>
          <a:stretch>
            <a:fillRect/>
          </a:stretch>
        </p:blipFill>
        <p:spPr bwMode="auto">
          <a:xfrm>
            <a:off x="4000496" y="1714488"/>
            <a:ext cx="4653133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Список литературы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Серов А. Этюды натюрморта // Художник. 1961, № 2. Стр. 43-47.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Виппер Б. Р. Очерки голландской живописи эпохи расцвета. М. 1962.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Натюрморт. Выставка произведений ленинградских художников 1973 года. — Л: Художник РСФСР, 1973.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Виппер Б. Р. Проблема развития натюрморта,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2005.</a:t>
            </a: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Геташвили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Н. В. Художественные направления и стили. Малые голландцы. М. 2004</a:t>
            </a: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Доброклонский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М. В., Никулин Н. Н. Искусство Голландии XVII века. История искусства зарубежных стран XVII—XVIII веков под ред. В. И.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Раздольской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М. 1988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Натюрморт в живописи 1940—1990 годов. Ленинградская школа. Каталог выставки. СПб., Мемориальный музей Н. А. Некрасова, 1996.</a:t>
            </a:r>
          </a:p>
          <a:p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Звездина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Ю. Н. 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Эмблематика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 мире старинного натюрморта. К проблеме прочтения символа. М., 1997.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Тарасов Ю. А. Голландский натюрморт XVII века,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Спб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, 2004 г.</a:t>
            </a:r>
          </a:p>
          <a:p>
            <a:r>
              <a:rPr lang="ru-RU" sz="3400" i="1" dirty="0" err="1" smtClean="0">
                <a:latin typeface="Times New Roman" pitchFamily="18" charset="0"/>
                <a:cs typeface="Times New Roman" pitchFamily="18" charset="0"/>
              </a:rPr>
              <a:t>Фехнер</a:t>
            </a:r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, Елена.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Голландский натюрморт XVII века в собрании Государственного Эрмитажа— Ленинград: Изобразительное искусство, 1990. — 176 с. — (Собрание Государственного Эрмитажа). — 30 000 экз. — ISBN 5852001368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Кузнецов, Ю. И.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Голландская живопись XVII-XVIII веков в Эрмитаже. Очерк-путеводитель— Ленинград: Искусство, 1984. — 256 с. — 50 000 экз.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Кузнецов, Ю. И.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Западноевропейский натюрморт. — Советский художник, 1966. — 224 с.</a:t>
            </a:r>
          </a:p>
          <a:p>
            <a:r>
              <a:rPr lang="ru-RU" sz="3400" i="1" dirty="0" smtClean="0">
                <a:latin typeface="Times New Roman" pitchFamily="18" charset="0"/>
                <a:cs typeface="Times New Roman" pitchFamily="18" charset="0"/>
              </a:rPr>
              <a:t>Щербачёва, М. И.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 Натюрморт в голландской живописи/ Государственный Эрмитаж. — Ленинград: Издательство Академии наук СССР, 1945. — 72 с. —5000 экз.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901014" cy="7270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4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9124" y="1571612"/>
            <a:ext cx="4257676" cy="455455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214414" y="1435100"/>
            <a:ext cx="2786082" cy="4691063"/>
          </a:xfrm>
        </p:spPr>
        <p:txBody>
          <a:bodyPr>
            <a:normAutofit fontScale="77500" lnSpcReduction="20000"/>
          </a:bodyPr>
          <a:lstStyle/>
          <a:p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Ранние натюрморты часто выполняли утилитарную функцию, например, в качестве украшения створок шкафа или для маскировки стенной ниши.</a:t>
            </a:r>
          </a:p>
          <a:p>
            <a:endParaRPr lang="ru-RU" dirty="0"/>
          </a:p>
        </p:txBody>
      </p:sp>
      <p:pic>
        <p:nvPicPr>
          <p:cNvPr id="1027" name="Picture 3" descr="D:\Художка\2019-2020\наглядное пособие декоративный натюрморт\история\image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4" y="1214422"/>
            <a:ext cx="2786082" cy="4845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Натюрморт как самостоятельный жанр возникает в Европе в конце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XVI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-начале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XVII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142984"/>
            <a:ext cx="77867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Франс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Снейдерс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 (1579 -  1657) фламандский живописец, мастер натюрмортов и анималистических композиций.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D:\Художка\2019-2020\наглядное пособие декоративный натюрморт\история\франс снейдерс земное изобил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2143116"/>
            <a:ext cx="6141809" cy="413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История натюрморта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Виллем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Хеда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1593 - 1682) </a:t>
            </a:r>
          </a:p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голландский живописец, мастер натюрморта.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Художка\2019-2020\наглядное пособие декоративный натюрморт\история\Heda_hermitageвилл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2285992"/>
            <a:ext cx="4214842" cy="4184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772</Words>
  <Application>Microsoft Office PowerPoint</Application>
  <PresentationFormat>Экран (4:3)</PresentationFormat>
  <Paragraphs>178</Paragraphs>
  <Slides>59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3" baseType="lpstr">
      <vt:lpstr>Arial</vt:lpstr>
      <vt:lpstr>Calibri</vt:lpstr>
      <vt:lpstr>Times New Roman</vt:lpstr>
      <vt:lpstr>Тема Office</vt:lpstr>
      <vt:lpstr> Региональный семинар «Внедрение инновационных форм и методов в процессе обучения на отделении изобразительного искусства ДШИ»  Наглядное пособие по дополнительной предпрофессиональной программе  «Декоративно-прикладное творчество»  по учебному предмету «Живопись»  для 2 классов по теме:  «Декоративный натюрморт»</vt:lpstr>
      <vt:lpstr>Содержание</vt:lpstr>
      <vt:lpstr>Пояснительная записка</vt:lpstr>
      <vt:lpstr>Натюрморт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</vt:lpstr>
      <vt:lpstr>История натюрморта  Поль Сеза́нн (1839—1906) — французский живописец, яркий представитель постимпрессионизма.</vt:lpstr>
      <vt:lpstr>  История натюрморта Поль Гоге́н (1848 - 1903) — французский живописец, скульптор-керамист и график.  </vt:lpstr>
      <vt:lpstr>История натюрморта Анри́ Мати́сс (1869 -  1954) — французский художник и скульптор, лидер течения фовистов. Известен своими изысканиями в передаче эмоций через цвет и форму.</vt:lpstr>
      <vt:lpstr>История натюрморта Пьер Огю́ст Ренуа́р (1841 - 1919) — французский живописец, график и скульптор, один из основных представителей импрессионизма.</vt:lpstr>
      <vt:lpstr> История натюрморта Пабло Пикассо (1881 - 1973) — испанский и французский художник, скульптор, график, театральный художник, керамист и дизайнер.  </vt:lpstr>
      <vt:lpstr>История натюрморта Константи́н Алексе́евич Коро́вин ( 1861 - 1939) — русский живописец, театральный художник, педагог и писатель. </vt:lpstr>
      <vt:lpstr>История натюрморта  Пётр Петро́вич Кончало́вский (1876 - 1956) — русский и советский живописец.</vt:lpstr>
      <vt:lpstr>История натюрморта  Илья́ Ива́нович Машко́в (1881 - 1944) — русский и советский художник.</vt:lpstr>
      <vt:lpstr> История натюрморта  Серге́й Никола́евич Андрия́ка (1958) — советский и российский художник-акварелист и педагог. </vt:lpstr>
      <vt:lpstr>История натюрморта Елена Базанова</vt:lpstr>
      <vt:lpstr>Декоративный натюрморт</vt:lpstr>
      <vt:lpstr>Декоративный натюрморт</vt:lpstr>
      <vt:lpstr>Презентация PowerPoint</vt:lpstr>
      <vt:lpstr>Локальный цвет предмета</vt:lpstr>
      <vt:lpstr>Локальный цвет предмета </vt:lpstr>
      <vt:lpstr>Локальный цвет предмета с небольшой нюансировкой цветового пятна М.С. Сарьян</vt:lpstr>
      <vt:lpstr>Локальный цвет предмета с небольшой нюансировкой цветового пятна</vt:lpstr>
      <vt:lpstr>Локальный цвет предмета с небольшой нюансировкой цветового пятна  Одилон Редон</vt:lpstr>
      <vt:lpstr>Локальный цвет предмета с небольшой нюансировкой цветового пятна</vt:lpstr>
      <vt:lpstr>Локальный цвет предмета  с обводкой тёмным цветом</vt:lpstr>
      <vt:lpstr>Локальный цвет предмета  с обводкой тёмным цветом</vt:lpstr>
      <vt:lpstr>Локальный цвет предмета  с обводкой тёмным цветом</vt:lpstr>
      <vt:lpstr>Локальный цвет предмета  с обводкой тёмным цветом</vt:lpstr>
      <vt:lpstr>Локальный цвет предмета  деление на плоскости</vt:lpstr>
      <vt:lpstr>Локальный цвет предмета   деление на плоскости</vt:lpstr>
      <vt:lpstr>Локальный цвет предмета   наполнение линиями и точками</vt:lpstr>
      <vt:lpstr>Локальный цвет предмета условная светотеневая моделировка  М. С. Сарьян</vt:lpstr>
      <vt:lpstr>Локальный цвет предмета условная светотеневая моделировка  К. С. Петров-Водкин</vt:lpstr>
      <vt:lpstr>Локальный цвет предмета условная светотеневая моделировка</vt:lpstr>
      <vt:lpstr>Локальный цвет предмета условная светотеневая моделировка</vt:lpstr>
      <vt:lpstr>Локальный цвет предмета условная светотеневая моделировка</vt:lpstr>
      <vt:lpstr>Локальный цвет предмета условная светотеневая моделировка</vt:lpstr>
      <vt:lpstr>Локальный цвет предмета условная светотеневая моделировка</vt:lpstr>
      <vt:lpstr>Локальный цвет предмета условная светотеневая моделировка обводка тёмным цветом</vt:lpstr>
      <vt:lpstr>Локальный цвет предмета условная светотеневая моделировка обводка тёмным цветом</vt:lpstr>
      <vt:lpstr>Локальный цвет предмета условная светотеневая моделировка обводка тёмным цветом</vt:lpstr>
      <vt:lpstr>Локальный цвет предмета условная светотеневая моделировка обводка тёмным цветом</vt:lpstr>
      <vt:lpstr>Локальный цвет предмета  подробная светотеневая моделировка</vt:lpstr>
      <vt:lpstr>Локальный цвет предмета  подробная светотеневая моделировка</vt:lpstr>
      <vt:lpstr>Локальный цвет предмета  подробная светотеневая моделировка  деление на плоскости</vt:lpstr>
      <vt:lpstr>Локальный цвет предмета  подробная светотеневая моделировка  деление на плоскости</vt:lpstr>
      <vt:lpstr>Локальный цвет предмета  подробная светотеневая моделировка наполнение точками </vt:lpstr>
      <vt:lpstr>Локальный цвет предмета  условная светотеневая моделировка наполнение мазками</vt:lpstr>
      <vt:lpstr>Локальный цвет предмета  условная светотеневая моделировка  наполнение линией (варианты линий)</vt:lpstr>
      <vt:lpstr>Список литературы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Декоративный натюрморт</dc:title>
  <cp:lastModifiedBy>RePack by Diakov</cp:lastModifiedBy>
  <cp:revision>111</cp:revision>
  <dcterms:modified xsi:type="dcterms:W3CDTF">2022-03-13T18:08:44Z</dcterms:modified>
</cp:coreProperties>
</file>